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0" r:id="rId3"/>
    <p:sldId id="265" r:id="rId4"/>
    <p:sldId id="284" r:id="rId5"/>
    <p:sldId id="258" r:id="rId6"/>
    <p:sldId id="264" r:id="rId7"/>
    <p:sldId id="257" r:id="rId8"/>
    <p:sldId id="259" r:id="rId9"/>
    <p:sldId id="261" r:id="rId10"/>
    <p:sldId id="263" r:id="rId11"/>
    <p:sldId id="266" r:id="rId12"/>
    <p:sldId id="273" r:id="rId13"/>
    <p:sldId id="270" r:id="rId14"/>
    <p:sldId id="271" r:id="rId15"/>
    <p:sldId id="285" r:id="rId16"/>
    <p:sldId id="272" r:id="rId17"/>
    <p:sldId id="269" r:id="rId18"/>
    <p:sldId id="268" r:id="rId19"/>
    <p:sldId id="277" r:id="rId20"/>
    <p:sldId id="286" r:id="rId21"/>
    <p:sldId id="262" r:id="rId22"/>
    <p:sldId id="274" r:id="rId23"/>
    <p:sldId id="278" r:id="rId24"/>
    <p:sldId id="275" r:id="rId25"/>
    <p:sldId id="279" r:id="rId26"/>
    <p:sldId id="280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055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65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Our perfect day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Foglio1!$A$2:$A$7</c:f>
              <c:strCache>
                <c:ptCount val="6"/>
                <c:pt idx="0">
                  <c:v>travel</c:v>
                </c:pt>
                <c:pt idx="1">
                  <c:v>culture</c:v>
                </c:pt>
                <c:pt idx="2">
                  <c:v>entertainment</c:v>
                </c:pt>
                <c:pt idx="3">
                  <c:v>food and dirnk</c:v>
                </c:pt>
                <c:pt idx="4">
                  <c:v>course</c:v>
                </c:pt>
                <c:pt idx="5">
                  <c:v>work for the proiect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10.0</c:v>
                </c:pt>
                <c:pt idx="1">
                  <c:v>22.0</c:v>
                </c:pt>
                <c:pt idx="2">
                  <c:v>18.0</c:v>
                </c:pt>
                <c:pt idx="3">
                  <c:v>10.0</c:v>
                </c:pt>
                <c:pt idx="4">
                  <c:v>25.0</c:v>
                </c:pt>
                <c:pt idx="5">
                  <c:v>15.0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806306820343"/>
          <c:y val="0.870225663922223"/>
          <c:w val="0.693711057856899"/>
          <c:h val="0.1064251961120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3DBA-D83E-4005-A905-7B4765AFAC30}" type="datetimeFigureOut">
              <a:rPr lang="it-IT" smtClean="0"/>
              <a:pPr/>
              <a:t>06/12/18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9633-444F-475A-B46A-4D92634A52E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4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3DBA-D83E-4005-A905-7B4765AFAC30}" type="datetimeFigureOut">
              <a:rPr lang="it-IT" smtClean="0"/>
              <a:pPr/>
              <a:t>06/12/18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9633-444F-475A-B46A-4D92634A52E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49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3DBA-D83E-4005-A905-7B4765AFAC30}" type="datetimeFigureOut">
              <a:rPr lang="it-IT" smtClean="0"/>
              <a:pPr/>
              <a:t>06/12/18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9633-444F-475A-B46A-4D92634A52E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83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3DBA-D83E-4005-A905-7B4765AFAC30}" type="datetimeFigureOut">
              <a:rPr lang="it-IT" smtClean="0"/>
              <a:pPr/>
              <a:t>06/12/18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9633-444F-475A-B46A-4D92634A52E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75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3DBA-D83E-4005-A905-7B4765AFAC30}" type="datetimeFigureOut">
              <a:rPr lang="it-IT" smtClean="0"/>
              <a:pPr/>
              <a:t>06/12/18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9633-444F-475A-B46A-4D92634A52E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1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3DBA-D83E-4005-A905-7B4765AFAC30}" type="datetimeFigureOut">
              <a:rPr lang="it-IT" smtClean="0"/>
              <a:pPr/>
              <a:t>06/12/18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9633-444F-475A-B46A-4D92634A52E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52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3DBA-D83E-4005-A905-7B4765AFAC30}" type="datetimeFigureOut">
              <a:rPr lang="it-IT" smtClean="0"/>
              <a:pPr/>
              <a:t>06/12/18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9633-444F-475A-B46A-4D92634A52E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049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3DBA-D83E-4005-A905-7B4765AFAC30}" type="datetimeFigureOut">
              <a:rPr lang="it-IT" smtClean="0"/>
              <a:pPr/>
              <a:t>06/12/18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9633-444F-475A-B46A-4D92634A52E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45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3DBA-D83E-4005-A905-7B4765AFAC30}" type="datetimeFigureOut">
              <a:rPr lang="it-IT" smtClean="0"/>
              <a:pPr/>
              <a:t>06/12/18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9633-444F-475A-B46A-4D92634A52E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60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3DBA-D83E-4005-A905-7B4765AFAC30}" type="datetimeFigureOut">
              <a:rPr lang="it-IT" smtClean="0"/>
              <a:pPr/>
              <a:t>06/12/18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9633-444F-475A-B46A-4D92634A52E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4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3DBA-D83E-4005-A905-7B4765AFAC30}" type="datetimeFigureOut">
              <a:rPr lang="it-IT" smtClean="0"/>
              <a:pPr/>
              <a:t>06/12/18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9633-444F-475A-B46A-4D92634A52E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2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DBA-D83E-4005-A905-7B4765AFAC30}" type="datetimeFigureOut">
              <a:rPr lang="it-IT" smtClean="0"/>
              <a:pPr/>
              <a:t>06/12/18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69633-444F-475A-B46A-4D92634A52E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16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6828" y="365125"/>
            <a:ext cx="9800823" cy="76821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>                         </a:t>
            </a:r>
            <a:br>
              <a:rPr lang="it-IT" dirty="0" smtClean="0"/>
            </a:br>
            <a:r>
              <a:rPr lang="it-IT" dirty="0"/>
              <a:t> </a:t>
            </a:r>
            <a:r>
              <a:rPr lang="it-IT" dirty="0" smtClean="0"/>
              <a:t>                                              </a:t>
            </a:r>
            <a:r>
              <a:rPr lang="it-IT" dirty="0" smtClean="0">
                <a:latin typeface="Algerian" panose="04020705040A02060702" pitchFamily="82" charset="0"/>
              </a:rPr>
              <a:t>OUR </a:t>
            </a:r>
            <a:r>
              <a:rPr lang="it-IT" dirty="0">
                <a:latin typeface="Algerian" panose="04020705040A02060702" pitchFamily="82" charset="0"/>
              </a:rPr>
              <a:t>DESTINATION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98652" cy="6857999"/>
          </a:xfrm>
          <a:solidFill>
            <a:srgbClr val="FFFF00"/>
          </a:solidFill>
        </p:spPr>
      </p:pic>
      <p:pic>
        <p:nvPicPr>
          <p:cNvPr id="9" name="Picture 2" descr="http://www.pluchinotta.gov.it/webfm_send/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76" y="1385284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160654" y="2835965"/>
            <a:ext cx="414699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                                    </a:t>
            </a:r>
            <a:r>
              <a:rPr lang="it-IT" sz="2800" dirty="0"/>
              <a:t>Travel is an </a:t>
            </a:r>
            <a:r>
              <a:rPr lang="it-IT" sz="2800" dirty="0" err="1"/>
              <a:t>education</a:t>
            </a:r>
            <a:r>
              <a:rPr lang="it-IT" sz="2800" dirty="0"/>
              <a:t> </a:t>
            </a:r>
            <a:r>
              <a:rPr lang="it-IT" sz="2800" dirty="0" err="1"/>
              <a:t>that</a:t>
            </a:r>
            <a:r>
              <a:rPr lang="it-IT" sz="2800" dirty="0"/>
              <a:t> </a:t>
            </a:r>
            <a:r>
              <a:rPr lang="it-IT" sz="2800" dirty="0" err="1"/>
              <a:t>you</a:t>
            </a:r>
            <a:r>
              <a:rPr lang="it-IT" sz="2800" dirty="0"/>
              <a:t> </a:t>
            </a:r>
            <a:r>
              <a:rPr lang="it-IT" sz="2800" dirty="0" err="1"/>
              <a:t>can’t</a:t>
            </a:r>
            <a:r>
              <a:rPr lang="it-IT" sz="2800" dirty="0"/>
              <a:t> </a:t>
            </a:r>
            <a:r>
              <a:rPr lang="it-IT" sz="2800" dirty="0" err="1"/>
              <a:t>get</a:t>
            </a:r>
            <a:r>
              <a:rPr lang="it-IT" sz="2800" dirty="0"/>
              <a:t> in books, and </a:t>
            </a:r>
            <a:r>
              <a:rPr lang="it-IT" sz="2800" dirty="0" err="1"/>
              <a:t>taught</a:t>
            </a:r>
            <a:r>
              <a:rPr lang="it-IT" sz="2800" dirty="0"/>
              <a:t> me so </a:t>
            </a:r>
            <a:r>
              <a:rPr lang="it-IT" sz="2800" dirty="0" err="1"/>
              <a:t>much</a:t>
            </a:r>
            <a:r>
              <a:rPr lang="it-IT" sz="2800" dirty="0"/>
              <a:t> </a:t>
            </a:r>
            <a:r>
              <a:rPr lang="it-IT" sz="2800" dirty="0" err="1"/>
              <a:t>about</a:t>
            </a:r>
            <a:r>
              <a:rPr lang="it-IT" sz="2800" dirty="0"/>
              <a:t> </a:t>
            </a:r>
            <a:r>
              <a:rPr lang="it-IT" sz="2800" dirty="0" err="1"/>
              <a:t>different</a:t>
            </a:r>
            <a:r>
              <a:rPr lang="it-IT" sz="2800" dirty="0"/>
              <a:t> </a:t>
            </a:r>
            <a:r>
              <a:rPr lang="it-IT" sz="2800" dirty="0" err="1"/>
              <a:t>cultures</a:t>
            </a:r>
            <a:r>
              <a:rPr lang="it-IT" sz="2800" dirty="0"/>
              <a:t> and the </a:t>
            </a:r>
            <a:r>
              <a:rPr lang="it-IT" sz="2800" dirty="0" err="1"/>
              <a:t>diversity</a:t>
            </a:r>
            <a:r>
              <a:rPr lang="it-IT" sz="2800" dirty="0"/>
              <a:t> of the </a:t>
            </a:r>
            <a:r>
              <a:rPr lang="it-IT" sz="2800" dirty="0" err="1" smtClean="0"/>
              <a:t>planet</a:t>
            </a:r>
            <a:r>
              <a:rPr lang="it-IT" sz="2800" dirty="0" smtClean="0"/>
              <a:t>!</a:t>
            </a:r>
            <a:endParaRPr lang="it-IT" sz="2800" dirty="0"/>
          </a:p>
          <a:p>
            <a:r>
              <a:rPr lang="it-IT" dirty="0"/>
              <a:t>                              </a:t>
            </a:r>
            <a:r>
              <a:rPr lang="it-IT" dirty="0" smtClean="0"/>
              <a:t> Prof.ssa Linda Piccione  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477" y="1231443"/>
            <a:ext cx="1471209" cy="145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2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Consegna del CERTIFICATO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19138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GLI STUDENTI PROVENGONO DA DIVERSE PARTI DEL MONDO CREANDO UN GRUPPO MULTIETNICO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05" y="1477913"/>
            <a:ext cx="6420409" cy="361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0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L’esperienza della Dirigente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L’istituto frequentato dalla dirigente « </a:t>
            </a:r>
            <a:r>
              <a:rPr lang="it-IT" dirty="0" err="1" smtClean="0"/>
              <a:t>Kairos</a:t>
            </a:r>
            <a:r>
              <a:rPr lang="it-IT" dirty="0" smtClean="0"/>
              <a:t> </a:t>
            </a:r>
            <a:r>
              <a:rPr lang="it-IT" dirty="0" err="1" smtClean="0"/>
              <a:t>europe</a:t>
            </a:r>
            <a:r>
              <a:rPr lang="it-IT" dirty="0" smtClean="0"/>
              <a:t>» promuove corsi che rispettano i criteri qualitativi e le priorità del programma « Erasmus Plus», in particolare:</a:t>
            </a:r>
          </a:p>
          <a:p>
            <a:r>
              <a:rPr lang="it-IT" dirty="0" smtClean="0"/>
              <a:t>Competenze trasversali </a:t>
            </a:r>
          </a:p>
          <a:p>
            <a:r>
              <a:rPr lang="it-IT" dirty="0" smtClean="0"/>
              <a:t>Competenze digitali</a:t>
            </a:r>
          </a:p>
          <a:p>
            <a:r>
              <a:rPr lang="it-IT" dirty="0" smtClean="0"/>
              <a:t>Nuove metodologie di insegnamento</a:t>
            </a:r>
          </a:p>
          <a:p>
            <a:r>
              <a:rPr lang="it-IT" dirty="0" smtClean="0"/>
              <a:t>Integrazione e multiculturalismo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5432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0487" y="249214"/>
            <a:ext cx="10515600" cy="1325563"/>
          </a:xfrm>
        </p:spPr>
        <p:txBody>
          <a:bodyPr/>
          <a:lstStyle/>
          <a:p>
            <a:r>
              <a:rPr lang="it-IT" b="1" dirty="0" smtClean="0"/>
              <a:t>                       DRAMA LESSON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46" y="1903671"/>
            <a:ext cx="5775909" cy="4338711"/>
          </a:xfrm>
          <a:prstGeom prst="rect">
            <a:avLst/>
          </a:prstGeom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418" y="1535836"/>
            <a:ext cx="5362114" cy="402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113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«</a:t>
            </a:r>
            <a:r>
              <a:rPr lang="it-IT" dirty="0" err="1" smtClean="0"/>
              <a:t>There</a:t>
            </a:r>
            <a:r>
              <a:rPr lang="it-IT" dirty="0" smtClean="0"/>
              <a:t> are </a:t>
            </a:r>
            <a:r>
              <a:rPr lang="it-IT" dirty="0" err="1" smtClean="0"/>
              <a:t>such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tastes</a:t>
            </a:r>
            <a:r>
              <a:rPr lang="it-IT" dirty="0" smtClean="0"/>
              <a:t> and </a:t>
            </a:r>
            <a:r>
              <a:rPr lang="it-IT" dirty="0" err="1" smtClean="0"/>
              <a:t>cultures</a:t>
            </a:r>
            <a:r>
              <a:rPr lang="it-IT" dirty="0" smtClean="0"/>
              <a:t> </a:t>
            </a:r>
            <a:r>
              <a:rPr lang="it-IT" dirty="0" err="1" smtClean="0"/>
              <a:t>across</a:t>
            </a:r>
            <a:r>
              <a:rPr lang="it-IT" dirty="0" smtClean="0"/>
              <a:t>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destination</a:t>
            </a:r>
            <a:r>
              <a:rPr lang="it-IT" dirty="0" smtClean="0"/>
              <a:t>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25625"/>
            <a:ext cx="8770513" cy="493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04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5" y="267286"/>
            <a:ext cx="4786978" cy="6372665"/>
          </a:xfrm>
          <a:prstGeom prst="rect">
            <a:avLst/>
          </a:prstGeom>
        </p:spPr>
      </p:pic>
      <p:pic>
        <p:nvPicPr>
          <p:cNvPr id="2050" name="Picture 2" descr="D:\FOTO PRESIDE\IMG-20170613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4484" y="283952"/>
            <a:ext cx="4841336" cy="6445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246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TO PRESIDE\IMG-20170613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897" y="1311216"/>
            <a:ext cx="3778370" cy="503782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5133" y="877788"/>
            <a:ext cx="7306574" cy="548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Teaching</a:t>
            </a:r>
            <a:r>
              <a:rPr lang="it-IT" dirty="0" smtClean="0"/>
              <a:t> </a:t>
            </a:r>
            <a:r>
              <a:rPr lang="it-IT" dirty="0" err="1" smtClean="0"/>
              <a:t>through</a:t>
            </a:r>
            <a:r>
              <a:rPr lang="it-IT" dirty="0" smtClean="0"/>
              <a:t> </a:t>
            </a:r>
            <a:r>
              <a:rPr lang="it-IT" dirty="0" err="1" smtClean="0"/>
              <a:t>drama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81332" y="1566833"/>
            <a:ext cx="9823882" cy="2613210"/>
          </a:xfrm>
        </p:spPr>
        <p:txBody>
          <a:bodyPr>
            <a:normAutofit/>
          </a:bodyPr>
          <a:lstStyle/>
          <a:p>
            <a:r>
              <a:rPr lang="it-IT" sz="2400" dirty="0" err="1" smtClean="0"/>
              <a:t>Learn</a:t>
            </a:r>
            <a:r>
              <a:rPr lang="it-IT" sz="2400" dirty="0" smtClean="0"/>
              <a:t> </a:t>
            </a:r>
            <a:r>
              <a:rPr lang="it-IT" sz="2400" dirty="0" err="1" smtClean="0"/>
              <a:t>practical</a:t>
            </a:r>
            <a:r>
              <a:rPr lang="it-IT" sz="2400" dirty="0" smtClean="0"/>
              <a:t> English </a:t>
            </a:r>
            <a:r>
              <a:rPr lang="it-IT" sz="2400" dirty="0" err="1" smtClean="0"/>
              <a:t>through</a:t>
            </a:r>
            <a:r>
              <a:rPr lang="it-IT" sz="2400" dirty="0" smtClean="0"/>
              <a:t> games/</a:t>
            </a:r>
            <a:r>
              <a:rPr lang="it-IT" sz="2400" dirty="0" err="1" smtClean="0"/>
              <a:t>activies</a:t>
            </a:r>
            <a:r>
              <a:rPr lang="it-IT" sz="2400" dirty="0" smtClean="0"/>
              <a:t> to use in </a:t>
            </a:r>
            <a:r>
              <a:rPr lang="it-IT" sz="2400" dirty="0" err="1" smtClean="0"/>
              <a:t>class</a:t>
            </a:r>
            <a:endParaRPr lang="it-IT" sz="2400" dirty="0" smtClean="0"/>
          </a:p>
          <a:p>
            <a:r>
              <a:rPr lang="it-IT" sz="2400" dirty="0" err="1" smtClean="0"/>
              <a:t>Discuss</a:t>
            </a:r>
            <a:r>
              <a:rPr lang="it-IT" sz="2400" dirty="0" smtClean="0"/>
              <a:t> </a:t>
            </a:r>
            <a:r>
              <a:rPr lang="it-IT" sz="2400" dirty="0" err="1" smtClean="0"/>
              <a:t>why</a:t>
            </a:r>
            <a:r>
              <a:rPr lang="it-IT" sz="2400" dirty="0" smtClean="0"/>
              <a:t> </a:t>
            </a:r>
            <a:r>
              <a:rPr lang="it-IT" sz="2400" dirty="0" err="1" smtClean="0"/>
              <a:t>drama</a:t>
            </a:r>
            <a:r>
              <a:rPr lang="it-IT" sz="2400" dirty="0" smtClean="0"/>
              <a:t> is </a:t>
            </a:r>
            <a:r>
              <a:rPr lang="it-IT" sz="2400" dirty="0" err="1" smtClean="0"/>
              <a:t>important</a:t>
            </a:r>
            <a:r>
              <a:rPr lang="it-IT" sz="2400" dirty="0" smtClean="0"/>
              <a:t> and can be </a:t>
            </a:r>
            <a:r>
              <a:rPr lang="it-IT" sz="2400" dirty="0" err="1" smtClean="0"/>
              <a:t>used</a:t>
            </a:r>
            <a:r>
              <a:rPr lang="it-IT" sz="2400" dirty="0" smtClean="0"/>
              <a:t> in </a:t>
            </a:r>
            <a:r>
              <a:rPr lang="it-IT" sz="2400" dirty="0" err="1" smtClean="0"/>
              <a:t>lesson</a:t>
            </a:r>
            <a:endParaRPr lang="it-IT" sz="2400" dirty="0" smtClean="0"/>
          </a:p>
          <a:p>
            <a:r>
              <a:rPr lang="it-IT" sz="2400" dirty="0" err="1" smtClean="0"/>
              <a:t>Identify</a:t>
            </a:r>
            <a:r>
              <a:rPr lang="it-IT" sz="2400" dirty="0" smtClean="0"/>
              <a:t> ways to use </a:t>
            </a:r>
            <a:r>
              <a:rPr lang="it-IT" sz="2400" dirty="0" err="1" smtClean="0"/>
              <a:t>drama</a:t>
            </a:r>
            <a:r>
              <a:rPr lang="it-IT" sz="2400" dirty="0" smtClean="0"/>
              <a:t> in </a:t>
            </a:r>
            <a:r>
              <a:rPr lang="it-IT" sz="2400" dirty="0" err="1" smtClean="0"/>
              <a:t>class</a:t>
            </a:r>
            <a:endParaRPr lang="it-IT" sz="2400" dirty="0" smtClean="0"/>
          </a:p>
          <a:p>
            <a:r>
              <a:rPr lang="it-IT" sz="2400" dirty="0" smtClean="0"/>
              <a:t>Produce </a:t>
            </a:r>
            <a:r>
              <a:rPr lang="it-IT" sz="2400" dirty="0" err="1" smtClean="0"/>
              <a:t>our</a:t>
            </a:r>
            <a:r>
              <a:rPr lang="it-IT" sz="2400" dirty="0" smtClean="0"/>
              <a:t> </a:t>
            </a:r>
            <a:r>
              <a:rPr lang="it-IT" sz="2400" dirty="0" err="1" smtClean="0"/>
              <a:t>own</a:t>
            </a:r>
            <a:r>
              <a:rPr lang="it-IT" sz="2400" dirty="0" smtClean="0"/>
              <a:t> </a:t>
            </a:r>
            <a:r>
              <a:rPr lang="it-IT" sz="2400" dirty="0" err="1" smtClean="0"/>
              <a:t>action</a:t>
            </a:r>
            <a:r>
              <a:rPr lang="it-IT" sz="2400" dirty="0" smtClean="0"/>
              <a:t> </a:t>
            </a:r>
            <a:r>
              <a:rPr lang="it-IT" sz="2400" dirty="0" err="1" smtClean="0"/>
              <a:t>plan</a:t>
            </a:r>
            <a:r>
              <a:rPr lang="it-IT" sz="2400" dirty="0" smtClean="0"/>
              <a:t> to use in </a:t>
            </a:r>
            <a:r>
              <a:rPr lang="it-IT" sz="2400" dirty="0" err="1" smtClean="0"/>
              <a:t>our</a:t>
            </a:r>
            <a:r>
              <a:rPr lang="it-IT" sz="2400" dirty="0" smtClean="0"/>
              <a:t> </a:t>
            </a:r>
            <a:r>
              <a:rPr lang="it-IT" sz="2400" dirty="0" err="1" smtClean="0"/>
              <a:t>practieces</a:t>
            </a:r>
            <a:endParaRPr lang="it-IT" sz="2400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2584" y="3441595"/>
            <a:ext cx="5477522" cy="308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120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4" y="520665"/>
            <a:ext cx="4038606" cy="585437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51" y="689092"/>
            <a:ext cx="7380825" cy="55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71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H="1">
            <a:off x="12603050" y="352247"/>
            <a:ext cx="45719" cy="132556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38" y="1933686"/>
            <a:ext cx="5745916" cy="430943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164429" y="784405"/>
            <a:ext cx="5983309" cy="20892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231" dirty="0">
                <a:solidFill>
                  <a:srgbClr val="0070C0"/>
                </a:solidFill>
              </a:rPr>
              <a:t>TELL ME, AND I FORGET. </a:t>
            </a:r>
          </a:p>
          <a:p>
            <a:r>
              <a:rPr lang="it-IT" sz="2231" dirty="0">
                <a:solidFill>
                  <a:srgbClr val="0070C0"/>
                </a:solidFill>
              </a:rPr>
              <a:t>        SHOW ME, AND I MAY NOT REMEMBER.</a:t>
            </a:r>
          </a:p>
          <a:p>
            <a:r>
              <a:rPr lang="it-IT" dirty="0"/>
              <a:t>              </a:t>
            </a:r>
            <a:r>
              <a:rPr lang="it-IT" sz="2400" dirty="0">
                <a:solidFill>
                  <a:srgbClr val="FF0000"/>
                </a:solidFill>
              </a:rPr>
              <a:t>INVOLVE ME, AND I’LL UNDERSTAND</a:t>
            </a:r>
            <a:r>
              <a:rPr lang="it-IT" dirty="0"/>
              <a:t>»</a:t>
            </a:r>
          </a:p>
          <a:p>
            <a:r>
              <a:rPr lang="it-IT" dirty="0"/>
              <a:t>                                               </a:t>
            </a:r>
            <a:r>
              <a:rPr lang="it-IT" dirty="0" smtClean="0"/>
              <a:t> </a:t>
            </a:r>
            <a:r>
              <a:rPr lang="it-IT" dirty="0">
                <a:solidFill>
                  <a:srgbClr val="0070C0"/>
                </a:solidFill>
              </a:rPr>
              <a:t>And </a:t>
            </a:r>
            <a:r>
              <a:rPr lang="it-IT" dirty="0" err="1">
                <a:solidFill>
                  <a:srgbClr val="0070C0"/>
                </a:solidFill>
              </a:rPr>
              <a:t>old</a:t>
            </a:r>
            <a:r>
              <a:rPr lang="it-IT" dirty="0">
                <a:solidFill>
                  <a:srgbClr val="0070C0"/>
                </a:solidFill>
              </a:rPr>
              <a:t> Native American </a:t>
            </a:r>
            <a:r>
              <a:rPr lang="it-IT" dirty="0" err="1">
                <a:solidFill>
                  <a:srgbClr val="0070C0"/>
                </a:solidFill>
              </a:rPr>
              <a:t>Proverb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660066"/>
                </a:solidFill>
              </a:rPr>
              <a:t/>
            </a:r>
            <a:br>
              <a:rPr lang="it-IT" dirty="0" smtClean="0">
                <a:solidFill>
                  <a:srgbClr val="660066"/>
                </a:solidFill>
              </a:rPr>
            </a:br>
            <a:r>
              <a:rPr lang="it-IT" dirty="0" smtClean="0">
                <a:solidFill>
                  <a:srgbClr val="660066"/>
                </a:solidFill>
              </a:rPr>
              <a:t/>
            </a:r>
            <a:br>
              <a:rPr lang="it-IT" dirty="0" smtClean="0">
                <a:solidFill>
                  <a:srgbClr val="660066"/>
                </a:solidFill>
              </a:rPr>
            </a:br>
            <a:r>
              <a:rPr lang="it-IT" dirty="0" smtClean="0">
                <a:solidFill>
                  <a:srgbClr val="660066"/>
                </a:solidFill>
              </a:rPr>
              <a:t>THINGS WE LEARNED THESE WEEKS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186233"/>
            <a:ext cx="10515600" cy="3351682"/>
          </a:xfrm>
        </p:spPr>
        <p:txBody>
          <a:bodyPr/>
          <a:lstStyle/>
          <a:p>
            <a:r>
              <a:rPr lang="it-IT" dirty="0" smtClean="0"/>
              <a:t>La ricchezza culturale dell’Europa non deriva dalla purezza, bensì dalla mescolanza tra diversi gruppi umani</a:t>
            </a:r>
          </a:p>
          <a:p>
            <a:r>
              <a:rPr lang="it-IT" dirty="0" smtClean="0"/>
              <a:t>La diversità può favorire l’innovazione e la creatività e quindi la posizione competitiva e la qualità della vita nelle città</a:t>
            </a:r>
          </a:p>
          <a:p>
            <a:r>
              <a:rPr lang="it-IT" dirty="0" smtClean="0"/>
              <a:t>Essere disponibile al mutamento per vivere una convivialità nelle differenze e partecipare tutti alla mensa del patrimonio comune su un piano di pari dignità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142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9023" y="113287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ERASMUS K1- </a:t>
            </a:r>
            <a:r>
              <a:rPr lang="it-IT" dirty="0">
                <a:solidFill>
                  <a:srgbClr val="002060"/>
                </a:solidFill>
              </a:rPr>
              <a:t>STAFF </a:t>
            </a:r>
            <a:r>
              <a:rPr lang="it-IT" dirty="0" smtClean="0">
                <a:solidFill>
                  <a:srgbClr val="002060"/>
                </a:solidFill>
              </a:rPr>
              <a:t>MOBILITY</a:t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00B0F0"/>
                </a:solidFill>
              </a:rPr>
              <a:t>«</a:t>
            </a:r>
            <a:r>
              <a:rPr lang="it-IT" dirty="0" smtClean="0">
                <a:solidFill>
                  <a:srgbClr val="FF0000"/>
                </a:solidFill>
              </a:rPr>
              <a:t>Welcome</a:t>
            </a:r>
            <a:r>
              <a:rPr lang="it-IT" dirty="0" smtClean="0">
                <a:solidFill>
                  <a:srgbClr val="7030A0"/>
                </a:solidFill>
              </a:rPr>
              <a:t>, </a:t>
            </a:r>
            <a:r>
              <a:rPr lang="it-IT" dirty="0" err="1" smtClean="0">
                <a:solidFill>
                  <a:srgbClr val="7030A0"/>
                </a:solidFill>
              </a:rPr>
              <a:t>my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friend</a:t>
            </a:r>
            <a:r>
              <a:rPr lang="it-IT" dirty="0" smtClean="0">
                <a:solidFill>
                  <a:srgbClr val="00B0F0"/>
                </a:solidFill>
              </a:rPr>
              <a:t>»</a:t>
            </a:r>
            <a:r>
              <a:rPr lang="it-IT" dirty="0" smtClean="0"/>
              <a:t> </a:t>
            </a:r>
            <a:r>
              <a:rPr lang="it-IT" sz="2400" dirty="0"/>
              <a:t>p</a:t>
            </a:r>
            <a:r>
              <a:rPr lang="it-IT" sz="2700" dirty="0" smtClean="0"/>
              <a:t>rogetto </a:t>
            </a:r>
            <a:r>
              <a:rPr lang="it-IT" sz="2700" dirty="0"/>
              <a:t>finanziato </a:t>
            </a:r>
            <a:r>
              <a:rPr lang="it-IT" sz="2700" dirty="0" smtClean="0"/>
              <a:t>dalla </a:t>
            </a:r>
            <a:r>
              <a:rPr lang="it-IT" sz="2700" dirty="0"/>
              <a:t>comunità europea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2155" y="2653761"/>
            <a:ext cx="5936087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chemeClr val="accent4">
                    <a:lumMod val="75000"/>
                  </a:schemeClr>
                </a:solidFill>
              </a:rPr>
              <a:t>PARTECIPANTI PRIMO GRUPPO</a:t>
            </a:r>
          </a:p>
          <a:p>
            <a:r>
              <a:rPr lang="it-IT" dirty="0" smtClean="0"/>
              <a:t>DIRIGENTE:PROF.SSA LINDA PICCIONE</a:t>
            </a:r>
          </a:p>
          <a:p>
            <a:r>
              <a:rPr lang="it-IT" dirty="0" smtClean="0"/>
              <a:t>PROF.SSA TERESA BELLOFIORE</a:t>
            </a:r>
          </a:p>
          <a:p>
            <a:r>
              <a:rPr lang="it-IT" dirty="0" smtClean="0"/>
              <a:t>PROF.SSA MARIELLA VASTA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45" y="2428033"/>
            <a:ext cx="5245995" cy="393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0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... </a:t>
            </a:r>
            <a:r>
              <a:rPr lang="it-IT" dirty="0" err="1"/>
              <a:t>b</a:t>
            </a:r>
            <a:r>
              <a:rPr lang="it-IT" dirty="0" err="1" smtClean="0"/>
              <a:t>ut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seen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Nonostante l’accoglienza che il popolo inglese, da sempre abituato alla multiculturalità, riservata alle diverse etnie, gli immigrati disattendono le aspettative di integrazione e mostrano poca disponibilità ad aprirsi a nuove culture e tradizioni e a socializzare, rimanendo chiusi nei loro quartieri.</a:t>
            </a:r>
            <a:endParaRPr lang="it-IT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43961"/>
            <a:ext cx="32060" cy="1692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rsson-870x49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18"/>
            <a:ext cx="12125874" cy="683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130342" y="914399"/>
            <a:ext cx="49712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>
                <a:solidFill>
                  <a:srgbClr val="0070C0"/>
                </a:solidFill>
                <a:latin typeface="Algerian" panose="04020705040A02060702" pitchFamily="82" charset="0"/>
              </a:rPr>
              <a:t>DIARIO DI BORDO</a:t>
            </a:r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797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Go for </a:t>
            </a:r>
            <a:r>
              <a:rPr lang="it-IT" dirty="0" err="1" smtClean="0"/>
              <a:t>dinner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4441166" cy="4351338"/>
          </a:xfrm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r>
              <a:rPr lang="it-IT" dirty="0" smtClean="0"/>
              <a:t>For a </a:t>
            </a:r>
            <a:r>
              <a:rPr lang="it-IT" dirty="0" err="1" smtClean="0"/>
              <a:t>good</a:t>
            </a:r>
            <a:r>
              <a:rPr lang="it-IT" dirty="0" smtClean="0"/>
              <a:t> mix of </a:t>
            </a:r>
            <a:r>
              <a:rPr lang="it-IT" dirty="0" err="1" smtClean="0"/>
              <a:t>traditional</a:t>
            </a:r>
            <a:r>
              <a:rPr lang="it-IT" dirty="0" smtClean="0"/>
              <a:t> English </a:t>
            </a:r>
            <a:r>
              <a:rPr lang="it-IT" dirty="0" err="1" smtClean="0"/>
              <a:t>cuisine</a:t>
            </a:r>
            <a:r>
              <a:rPr lang="it-IT" dirty="0" smtClean="0"/>
              <a:t> with a </a:t>
            </a:r>
            <a:r>
              <a:rPr lang="it-IT" dirty="0" err="1" smtClean="0"/>
              <a:t>modern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85" y="2344525"/>
            <a:ext cx="2890912" cy="3854550"/>
          </a:xfrm>
          <a:prstGeom prst="rect">
            <a:avLst/>
          </a:prstGeom>
        </p:spPr>
      </p:pic>
      <p:pic>
        <p:nvPicPr>
          <p:cNvPr id="8196" name="Picture 4" descr="D:\FOTO PRESIDE\20170514_213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69942" y="1902106"/>
            <a:ext cx="4583881" cy="2578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930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LAZY WEEKEND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57" y="2406258"/>
            <a:ext cx="6648450" cy="3705225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47" y="195608"/>
            <a:ext cx="4591534" cy="257125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74" y="2936384"/>
            <a:ext cx="2533895" cy="385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1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B01055"/>
                </a:solidFill>
              </a:rPr>
              <a:t>             OUR PERFECT EXPERIENCE!!</a:t>
            </a:r>
            <a:endParaRPr lang="it-IT" dirty="0">
              <a:solidFill>
                <a:srgbClr val="B01055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315368"/>
              </p:ext>
            </p:extLst>
          </p:nvPr>
        </p:nvGraphicFramePr>
        <p:xfrm>
          <a:off x="1210614" y="1455313"/>
          <a:ext cx="10981386" cy="5009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844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7608" y="508958"/>
            <a:ext cx="5477773" cy="862641"/>
          </a:xfrm>
        </p:spPr>
        <p:txBody>
          <a:bodyPr/>
          <a:lstStyle/>
          <a:p>
            <a:pPr algn="ctr"/>
            <a:r>
              <a:rPr lang="it-IT" dirty="0" smtClean="0"/>
              <a:t>NEWS in FOCUS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5417" y="346420"/>
            <a:ext cx="4943563" cy="2922992"/>
          </a:xfrm>
        </p:spPr>
        <p:txBody>
          <a:bodyPr/>
          <a:lstStyle/>
          <a:p>
            <a:pPr marL="0" indent="0"/>
            <a:r>
              <a:rPr lang="it-IT" dirty="0" smtClean="0">
                <a:latin typeface="Broadway" panose="04040905080B02020502" pitchFamily="82" charset="0"/>
              </a:rPr>
              <a:t> </a:t>
            </a:r>
            <a:r>
              <a:rPr lang="it-IT" dirty="0" err="1" smtClean="0">
                <a:latin typeface="Broadway" panose="04040905080B02020502" pitchFamily="82" charset="0"/>
              </a:rPr>
              <a:t>Brexit</a:t>
            </a:r>
            <a:r>
              <a:rPr lang="it-IT" dirty="0" smtClean="0">
                <a:latin typeface="Broadway" panose="04040905080B02020502" pitchFamily="82" charset="0"/>
              </a:rPr>
              <a:t> </a:t>
            </a:r>
          </a:p>
          <a:p>
            <a:pPr marL="0" indent="0"/>
            <a:r>
              <a:rPr lang="it-IT" dirty="0" smtClean="0">
                <a:latin typeface="Bernard MT Condensed" panose="02050806060905020404" pitchFamily="18" charset="0"/>
              </a:rPr>
              <a:t> MANCHSTER ATTACK </a:t>
            </a:r>
          </a:p>
          <a:p>
            <a:pPr marL="0" indent="0"/>
            <a:r>
              <a:rPr lang="it-IT" dirty="0" smtClean="0">
                <a:latin typeface="Berlin Sans FB" panose="020E0602020502020306" pitchFamily="34" charset="0"/>
              </a:rPr>
              <a:t> WHEATER CONDITIONS</a:t>
            </a:r>
          </a:p>
          <a:p>
            <a:pPr marL="0" indent="0"/>
            <a:r>
              <a:rPr lang="it-IT" dirty="0" smtClean="0">
                <a:latin typeface="Bernard MT Condensed" panose="02050806060905020404" pitchFamily="18" charset="0"/>
              </a:rPr>
              <a:t> PLASTIC BUTTLES IN LONDON</a:t>
            </a:r>
          </a:p>
          <a:p>
            <a:pPr marL="0" indent="0"/>
            <a:r>
              <a:rPr lang="it-IT" dirty="0" smtClean="0">
                <a:latin typeface="Bauhaus 93" panose="04030905020B02020C02" pitchFamily="82" charset="0"/>
              </a:rPr>
              <a:t> PORTOBELLO ROAD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6181832" y="969554"/>
            <a:ext cx="4587618" cy="6107267"/>
          </a:xfrm>
          <a:prstGeom prst="rect">
            <a:avLst/>
          </a:prstGeom>
        </p:spPr>
      </p:pic>
      <p:pic>
        <p:nvPicPr>
          <p:cNvPr id="4097" name="Picture 1" descr="D:\FOTO PRESIDE\20170517_185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9775" y="3787212"/>
            <a:ext cx="3550125" cy="1996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4660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1" y="267930"/>
            <a:ext cx="4725574" cy="62909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207" y="579445"/>
            <a:ext cx="3309870" cy="4406265"/>
          </a:xfrm>
          <a:prstGeom prst="rect">
            <a:avLst/>
          </a:prstGeom>
        </p:spPr>
      </p:pic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5640946" y="2908317"/>
            <a:ext cx="6236372" cy="19318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32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it-IT" sz="3200" dirty="0" smtClean="0">
                <a:latin typeface="Arial Rounded MT Bold" panose="020F0704030504030204" pitchFamily="34" charset="0"/>
              </a:rPr>
              <a:t> Merci</a:t>
            </a:r>
          </a:p>
          <a:p>
            <a:pPr marL="0" indent="0">
              <a:buNone/>
            </a:pPr>
            <a:r>
              <a:rPr lang="it-IT" sz="3200" dirty="0" smtClean="0">
                <a:latin typeface="Arial Rounded MT Bold" panose="020F0704030504030204" pitchFamily="34" charset="0"/>
              </a:rPr>
              <a:t>              </a:t>
            </a:r>
          </a:p>
          <a:p>
            <a:pPr marL="0" indent="0">
              <a:buNone/>
            </a:pPr>
            <a:r>
              <a:rPr lang="it-IT" sz="3200" dirty="0">
                <a:latin typeface="Arial Rounded MT Bold" panose="020F0704030504030204" pitchFamily="34" charset="0"/>
              </a:rPr>
              <a:t> </a:t>
            </a:r>
            <a:r>
              <a:rPr lang="it-IT" sz="3200" dirty="0" smtClean="0">
                <a:latin typeface="Arial Rounded MT Bold" panose="020F0704030504030204" pitchFamily="34" charset="0"/>
              </a:rPr>
              <a:t>      Grazie                    </a:t>
            </a:r>
          </a:p>
          <a:p>
            <a:pPr marL="0" indent="0">
              <a:buNone/>
            </a:pPr>
            <a:r>
              <a:rPr lang="it-IT" sz="3200" dirty="0">
                <a:latin typeface="Arial Rounded MT Bold" panose="020F0704030504030204" pitchFamily="34" charset="0"/>
              </a:rPr>
              <a:t> </a:t>
            </a:r>
            <a:r>
              <a:rPr lang="it-IT" sz="3200" dirty="0" smtClean="0">
                <a:latin typeface="Arial Rounded MT Bold" panose="020F0704030504030204" pitchFamily="34" charset="0"/>
              </a:rPr>
              <a:t>                              </a:t>
            </a:r>
            <a:r>
              <a:rPr lang="it-IT" sz="3200" dirty="0" err="1" smtClean="0">
                <a:latin typeface="Arial Rounded MT Bold" panose="020F0704030504030204" pitchFamily="34" charset="0"/>
              </a:rPr>
              <a:t>Thank</a:t>
            </a:r>
            <a:r>
              <a:rPr lang="it-IT" sz="3200" dirty="0" smtClean="0">
                <a:latin typeface="Arial Rounded MT Bold" panose="020F0704030504030204" pitchFamily="34" charset="0"/>
              </a:rPr>
              <a:t> </a:t>
            </a:r>
            <a:r>
              <a:rPr lang="it-IT" sz="3200" dirty="0" err="1" smtClean="0">
                <a:latin typeface="Arial Rounded MT Bold" panose="020F0704030504030204" pitchFamily="34" charset="0"/>
              </a:rPr>
              <a:t>you</a:t>
            </a:r>
            <a:r>
              <a:rPr lang="it-IT" sz="3200" dirty="0" smtClean="0">
                <a:latin typeface="Arial Rounded MT Bold" panose="020F0704030504030204" pitchFamily="34" charset="0"/>
              </a:rPr>
              <a:t> </a:t>
            </a:r>
            <a:endParaRPr lang="it-IT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u="sng" dirty="0">
                <a:solidFill>
                  <a:srgbClr val="0070C0"/>
                </a:solidFill>
              </a:rPr>
              <a:t>ACCORDO DI MOBILITA’ PER IL PERSONALE DELLA SCUOLA e IMPEGNO PER LA QUALITA’ 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b="1" dirty="0"/>
              <a:t>Programma dettagliato del periodo di </a:t>
            </a:r>
            <a:r>
              <a:rPr lang="it-IT" b="1" dirty="0" smtClean="0"/>
              <a:t>mobilità del dirigente</a:t>
            </a:r>
            <a:r>
              <a:rPr lang="it-IT" dirty="0" smtClean="0"/>
              <a:t>: </a:t>
            </a:r>
            <a:endParaRPr lang="it-IT" dirty="0"/>
          </a:p>
          <a:p>
            <a:r>
              <a:rPr lang="it-IT" dirty="0"/>
              <a:t>          “INCLUSIVE PRACTICES: MOODLE AND EDUCATION PROJECTS”	</a:t>
            </a:r>
          </a:p>
          <a:p>
            <a:r>
              <a:rPr lang="it-IT" dirty="0"/>
              <a:t>Settimana 1: - Introduzione alla piattaforma </a:t>
            </a:r>
            <a:r>
              <a:rPr lang="it-IT" dirty="0" err="1"/>
              <a:t>Moodle</a:t>
            </a:r>
            <a:r>
              <a:rPr lang="it-IT" dirty="0"/>
              <a:t> e alle caratteristiche principali</a:t>
            </a:r>
          </a:p>
          <a:p>
            <a:pPr lvl="0"/>
            <a:r>
              <a:rPr lang="it-IT" dirty="0"/>
              <a:t>Personalizzazione del profilo, creazione di un gruppo classe, creazione di risorse ed attività all’interno  del corso (file, URL, Etichette, Libri, Compiti, Quiz, lezioni, SCORM ecc.)</a:t>
            </a:r>
          </a:p>
          <a:p>
            <a:pPr lvl="0"/>
            <a:r>
              <a:rPr lang="it-IT" dirty="0"/>
              <a:t>Backup del corso ed esportazione/importazione in un'altra piattaforma</a:t>
            </a:r>
          </a:p>
          <a:p>
            <a:pPr lvl="0"/>
            <a:r>
              <a:rPr lang="it-IT" dirty="0"/>
              <a:t>Uso di risorse online utili per l’insegnamento (Lino, Poll </a:t>
            </a:r>
            <a:r>
              <a:rPr lang="it-IT" dirty="0" err="1"/>
              <a:t>Everywhere</a:t>
            </a:r>
            <a:r>
              <a:rPr lang="it-IT" dirty="0"/>
              <a:t>, Classtools.com, </a:t>
            </a:r>
            <a:r>
              <a:rPr lang="it-IT" dirty="0" err="1"/>
              <a:t>Quizlet</a:t>
            </a:r>
            <a:r>
              <a:rPr lang="it-IT" dirty="0"/>
              <a:t>, </a:t>
            </a:r>
            <a:r>
              <a:rPr lang="it-IT" dirty="0" err="1"/>
              <a:t>Padlet</a:t>
            </a:r>
            <a:r>
              <a:rPr lang="it-IT" dirty="0"/>
              <a:t>, </a:t>
            </a:r>
            <a:r>
              <a:rPr lang="it-IT" dirty="0" err="1"/>
              <a:t>Kahootit</a:t>
            </a:r>
            <a:r>
              <a:rPr lang="it-IT" dirty="0"/>
              <a:t>)</a:t>
            </a:r>
          </a:p>
          <a:p>
            <a:pPr lvl="0"/>
            <a:r>
              <a:rPr lang="it-IT" dirty="0"/>
              <a:t>Feedback e valutazione</a:t>
            </a:r>
          </a:p>
          <a:p>
            <a:r>
              <a:rPr lang="it-IT" dirty="0"/>
              <a:t>Settimana 2: - Studio di tecniche teatrali da usare nell’insegnamento. </a:t>
            </a:r>
          </a:p>
          <a:p>
            <a:pPr lvl="0"/>
            <a:r>
              <a:rPr lang="it-IT" dirty="0"/>
              <a:t>Introduzione ad alcune proposte didattiche ( es. </a:t>
            </a:r>
            <a:r>
              <a:rPr lang="it-IT" dirty="0" err="1"/>
              <a:t>drama</a:t>
            </a:r>
            <a:r>
              <a:rPr lang="it-IT" dirty="0"/>
              <a:t> games) per gruppi di alunni/adulti a seconda dei diversi “</a:t>
            </a:r>
            <a:r>
              <a:rPr lang="it-IT" dirty="0" err="1"/>
              <a:t>autcomes</a:t>
            </a:r>
            <a:r>
              <a:rPr lang="it-IT" dirty="0"/>
              <a:t>” da raggiungere</a:t>
            </a:r>
          </a:p>
          <a:p>
            <a:r>
              <a:rPr lang="it-IT" dirty="0"/>
              <a:t>Conoscenza dei progetti proposti dall’ art centre, classe di </a:t>
            </a:r>
            <a:r>
              <a:rPr lang="it-IT" dirty="0" err="1"/>
              <a:t>drama</a:t>
            </a:r>
            <a:r>
              <a:rPr lang="it-IT" dirty="0"/>
              <a:t> </a:t>
            </a:r>
            <a:r>
              <a:rPr lang="it-IT" dirty="0" err="1"/>
              <a:t>wraiting</a:t>
            </a:r>
            <a:r>
              <a:rPr lang="it-IT" dirty="0"/>
              <a:t>, recitazione del testo e feedback sull’argomento: social </a:t>
            </a:r>
            <a:r>
              <a:rPr lang="it-IT" dirty="0" err="1"/>
              <a:t>conflits</a:t>
            </a:r>
            <a:r>
              <a:rPr lang="it-IT" dirty="0"/>
              <a:t> </a:t>
            </a:r>
            <a:r>
              <a:rPr lang="it-IT" dirty="0" err="1"/>
              <a:t>migrans</a:t>
            </a:r>
            <a:r>
              <a:rPr lang="it-IT" dirty="0"/>
              <a:t> and </a:t>
            </a:r>
            <a:r>
              <a:rPr lang="it-IT" dirty="0" err="1"/>
              <a:t>refugees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869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u="sng" dirty="0">
                <a:solidFill>
                  <a:srgbClr val="0070C0"/>
                </a:solidFill>
              </a:rPr>
              <a:t>ACCORDO DI MOBILITA’ PER IL PERSONALE DELLA SCUOLA e IMPEGNO PER LA QUALITA’ 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264834"/>
              </p:ext>
            </p:extLst>
          </p:nvPr>
        </p:nvGraphicFramePr>
        <p:xfrm>
          <a:off x="1030309" y="1918952"/>
          <a:ext cx="9659156" cy="3870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9156"/>
              </a:tblGrid>
              <a:tr h="251668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800" b="1" dirty="0">
                          <a:effectLst/>
                        </a:rPr>
                        <a:t>Programma</a:t>
                      </a:r>
                      <a:r>
                        <a:rPr lang="it-IT" sz="2800" dirty="0">
                          <a:effectLst/>
                        </a:rPr>
                        <a:t> dettagliato del periodo di </a:t>
                      </a:r>
                      <a:r>
                        <a:rPr lang="it-IT" sz="2800" b="1" dirty="0" smtClean="0">
                          <a:effectLst/>
                        </a:rPr>
                        <a:t>mobilità dei docenti 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800" dirty="0" smtClean="0">
                          <a:effectLst/>
                        </a:rPr>
                        <a:t>Corso </a:t>
                      </a:r>
                      <a:r>
                        <a:rPr lang="it-IT" sz="2800" dirty="0">
                          <a:effectLst/>
                        </a:rPr>
                        <a:t>di general English comprendente attività di </a:t>
                      </a:r>
                      <a:endParaRPr lang="it-IT" sz="2800" dirty="0" smtClean="0">
                        <a:effectLst/>
                      </a:endParaRPr>
                    </a:p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2800" dirty="0" err="1" smtClean="0">
                          <a:effectLst/>
                        </a:rPr>
                        <a:t>Speaking</a:t>
                      </a:r>
                      <a:r>
                        <a:rPr lang="it-IT" sz="2800" dirty="0">
                          <a:effectLst/>
                        </a:rPr>
                        <a:t>, </a:t>
                      </a:r>
                      <a:endParaRPr lang="it-IT" sz="2800" dirty="0" smtClean="0">
                        <a:effectLst/>
                      </a:endParaRPr>
                    </a:p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2800" dirty="0" err="1" smtClean="0">
                          <a:effectLst/>
                        </a:rPr>
                        <a:t>Listening</a:t>
                      </a:r>
                      <a:r>
                        <a:rPr lang="it-IT" sz="2800" dirty="0">
                          <a:effectLst/>
                        </a:rPr>
                        <a:t>, </a:t>
                      </a:r>
                      <a:endParaRPr lang="it-IT" sz="2800" dirty="0" smtClean="0">
                        <a:effectLst/>
                      </a:endParaRPr>
                    </a:p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2800" dirty="0" err="1" smtClean="0">
                          <a:effectLst/>
                        </a:rPr>
                        <a:t>Conversation</a:t>
                      </a:r>
                      <a:r>
                        <a:rPr lang="it-IT" sz="2800" dirty="0" smtClean="0">
                          <a:effectLst/>
                        </a:rPr>
                        <a:t> 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2800" dirty="0" err="1" smtClean="0">
                          <a:effectLst/>
                        </a:rPr>
                        <a:t>Writing</a:t>
                      </a:r>
                      <a:r>
                        <a:rPr lang="it-IT" sz="2800" dirty="0" smtClean="0">
                          <a:effectLst/>
                        </a:rPr>
                        <a:t>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800" dirty="0" smtClean="0">
                          <a:effectLst/>
                        </a:rPr>
                        <a:t>in </a:t>
                      </a:r>
                      <a:r>
                        <a:rPr lang="it-IT" sz="2800" dirty="0">
                          <a:effectLst/>
                        </a:rPr>
                        <a:t>base al livello di partenza verificato tramite un test </a:t>
                      </a:r>
                      <a:r>
                        <a:rPr lang="it-IT" sz="2800" dirty="0" smtClean="0">
                          <a:effectLst/>
                        </a:rPr>
                        <a:t>effettuato </a:t>
                      </a:r>
                      <a:r>
                        <a:rPr lang="it-IT" sz="2800" dirty="0">
                          <a:effectLst/>
                        </a:rPr>
                        <a:t>online prima del corso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it-IT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578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                                                        SAFETY GUIDE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7425"/>
            <a:ext cx="7069428" cy="6009538"/>
          </a:xfrm>
        </p:spPr>
        <p:txBody>
          <a:bodyPr>
            <a:normAutofit/>
          </a:bodyPr>
          <a:lstStyle/>
          <a:p>
            <a:r>
              <a:rPr lang="it-IT" dirty="0" smtClean="0"/>
              <a:t>Già dal bus ci informano sulle norme di sicurezza</a:t>
            </a:r>
          </a:p>
          <a:p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1° giorno di « scuola» corso sulla sicurezza</a:t>
            </a:r>
          </a:p>
          <a:p>
            <a:pPr marL="0" indent="0">
              <a:buNone/>
            </a:pPr>
            <a:r>
              <a:rPr lang="it-IT" dirty="0" smtClean="0"/>
              <a:t> ( come previsto dal progetto)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16800" y="2310305"/>
            <a:ext cx="4956935" cy="371770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" t="2629"/>
          <a:stretch/>
        </p:blipFill>
        <p:spPr>
          <a:xfrm>
            <a:off x="1366501" y="1574133"/>
            <a:ext cx="5182394" cy="360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62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9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4046" y="3637271"/>
            <a:ext cx="4404575" cy="1734131"/>
          </a:xfrm>
        </p:spPr>
        <p:txBody>
          <a:bodyPr>
            <a:normAutofit/>
          </a:bodyPr>
          <a:lstStyle/>
          <a:p>
            <a:r>
              <a:rPr lang="it-IT" sz="3600" dirty="0" smtClean="0"/>
              <a:t>A scuola d’inglese…il </a:t>
            </a:r>
            <a:r>
              <a:rPr lang="it-IT" sz="3600" dirty="0"/>
              <a:t>docente diventa </a:t>
            </a:r>
            <a:r>
              <a:rPr lang="it-IT" sz="3600" dirty="0" smtClean="0"/>
              <a:t>alunno!</a:t>
            </a:r>
            <a:endParaRPr lang="it-IT" sz="3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75184" y="3140014"/>
            <a:ext cx="4740207" cy="2662709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054594" y="1176702"/>
            <a:ext cx="4675031" cy="1654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ABBIAMO STUDIATO ALLA </a:t>
            </a:r>
            <a:r>
              <a:rPr lang="it-IT" dirty="0" smtClean="0"/>
              <a:t>ROSE OF </a:t>
            </a:r>
            <a:r>
              <a:rPr lang="it-IT" dirty="0"/>
              <a:t>YORK PER 2 SETTIMANE. E’ STATO COSTRUTTIVO E DIVERTENTE. ABBIAMO APPREZZATO LA QUALITA’ DELLA PROPOSTA DIDATTICA, LA PROFESSIONALITA’ DEGLI INSEGNANTI E LA CORDIALITA’ DELLO STAFF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459"/>
            <a:ext cx="3054594" cy="2221523"/>
          </a:xfrm>
          <a:prstGeom prst="rect">
            <a:avLst/>
          </a:prstGeom>
        </p:spPr>
      </p:pic>
      <p:pic>
        <p:nvPicPr>
          <p:cNvPr id="21505" name="Picture 1" descr="D:\FOTO PRESIDE\20170517_1713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93502" y="1367381"/>
            <a:ext cx="4139953" cy="2328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03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9049" y="1377999"/>
            <a:ext cx="6322255" cy="1325563"/>
          </a:xfrm>
        </p:spPr>
        <p:txBody>
          <a:bodyPr>
            <a:noAutofit/>
          </a:bodyPr>
          <a:lstStyle/>
          <a:p>
            <a:r>
              <a:rPr lang="it-IT" sz="2800" dirty="0">
                <a:latin typeface="+mn-lt"/>
              </a:rPr>
              <a:t>ABBIAMO MIGLIORATO LE NOSTRE COMPETENZE ED E’ AUMENTATO IL NOSTRO INTERESSE VERSO L’APPRENDIMENTO </a:t>
            </a:r>
            <a:r>
              <a:rPr lang="it-IT" sz="2800" dirty="0" smtClean="0">
                <a:latin typeface="+mn-lt"/>
              </a:rPr>
              <a:t>DELLA LINGUA </a:t>
            </a:r>
            <a:r>
              <a:rPr lang="it-IT" sz="2800" dirty="0">
                <a:latin typeface="+mn-lt"/>
              </a:rPr>
              <a:t>STRANIERA .</a:t>
            </a:r>
            <a:br>
              <a:rPr lang="it-IT" sz="2800" dirty="0">
                <a:latin typeface="+mn-lt"/>
              </a:rPr>
            </a:br>
            <a:endParaRPr lang="it-IT" sz="2800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575" y="3620575"/>
            <a:ext cx="6420729" cy="2836496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IL NOSTRO TEACHER HA SAPUTO PROPORRE L’INSEGNAMENTO DELL’INGLESE IN MODO COINVOLGENTE E DIVERTENTE CON LA PROPOSTA DI ATTIVITA’ LUDICHE (</a:t>
            </a:r>
            <a:r>
              <a:rPr lang="it-IT" dirty="0" err="1" smtClean="0"/>
              <a:t>taboo</a:t>
            </a:r>
            <a:r>
              <a:rPr lang="it-IT" dirty="0" smtClean="0"/>
              <a:t>, mimo, arte, attualità)</a:t>
            </a:r>
            <a:r>
              <a:rPr lang="it-IT" dirty="0"/>
              <a:t>.</a:t>
            </a:r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98" y="126609"/>
            <a:ext cx="4208768" cy="650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9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7676" y="365125"/>
            <a:ext cx="8068170" cy="1325563"/>
          </a:xfrm>
        </p:spPr>
        <p:txBody>
          <a:bodyPr>
            <a:normAutofit/>
          </a:bodyPr>
          <a:lstStyle/>
          <a:p>
            <a:r>
              <a:rPr lang="it-IT" dirty="0" smtClean="0"/>
              <a:t>  REGULAR ASSESSMENTS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365652" cy="4351338"/>
          </a:xfrm>
        </p:spPr>
        <p:txBody>
          <a:bodyPr>
            <a:normAutofit/>
          </a:bodyPr>
          <a:lstStyle/>
          <a:p>
            <a:r>
              <a:rPr lang="it-IT" dirty="0" smtClean="0"/>
              <a:t>Al nostro arrivo ci hanno sottoposto ad un test di valutazione per comprendere il nostro livello di conoscenze e stabilire il corso adeguato da frequentare.</a:t>
            </a:r>
          </a:p>
          <a:p>
            <a:r>
              <a:rPr lang="it-IT" dirty="0" smtClean="0"/>
              <a:t>Alla fine delle 2 settimane ci è stato proposto un altro test per verificare i progressi conseguiti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228316"/>
            <a:ext cx="3798277" cy="649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3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618</Words>
  <Application>Microsoft Macintosh PowerPoint</Application>
  <PresentationFormat>Custom</PresentationFormat>
  <Paragraphs>104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Tema di Office</vt:lpstr>
      <vt:lpstr>                                                                         OUR DESTINATION  </vt:lpstr>
      <vt:lpstr>ERASMUS K1- STAFF MOBILITY   «Welcome, my friend» progetto finanziato dalla comunità europea  </vt:lpstr>
      <vt:lpstr>ACCORDO DI MOBILITA’ PER IL PERSONALE DELLA SCUOLA e IMPEGNO PER LA QUALITA’ </vt:lpstr>
      <vt:lpstr>ACCORDO DI MOBILITA’ PER IL PERSONALE DELLA SCUOLA e IMPEGNO PER LA QUALITA’ </vt:lpstr>
      <vt:lpstr>                                                        SAFETY GUIDE</vt:lpstr>
      <vt:lpstr>PowerPoint Presentation</vt:lpstr>
      <vt:lpstr>A scuola d’inglese…il docente diventa alunno!</vt:lpstr>
      <vt:lpstr>ABBIAMO MIGLIORATO LE NOSTRE COMPETENZE ED E’ AUMENTATO IL NOSTRO INTERESSE VERSO L’APPRENDIMENTO DELLA LINGUA STRANIERA . </vt:lpstr>
      <vt:lpstr>  REGULAR ASSESSMENTS </vt:lpstr>
      <vt:lpstr>Consegna del CERTIFICATO</vt:lpstr>
      <vt:lpstr>L’esperienza della Dirigente</vt:lpstr>
      <vt:lpstr>                       DRAMA LESSON</vt:lpstr>
      <vt:lpstr>«There are such different tastes and cultures across our destination»</vt:lpstr>
      <vt:lpstr>PowerPoint Presentation</vt:lpstr>
      <vt:lpstr>PowerPoint Presentation</vt:lpstr>
      <vt:lpstr>Teaching through drama</vt:lpstr>
      <vt:lpstr>PowerPoint Presentation</vt:lpstr>
      <vt:lpstr>PowerPoint Presentation</vt:lpstr>
      <vt:lpstr>  THINGS WE LEARNED THESE WEEKS </vt:lpstr>
      <vt:lpstr>... but we have also seen</vt:lpstr>
      <vt:lpstr>PowerPoint Presentation</vt:lpstr>
      <vt:lpstr>Go for dinner </vt:lpstr>
      <vt:lpstr>LAZY WEEKEND</vt:lpstr>
      <vt:lpstr>             OUR PERFECT EXPERIENCE!!</vt:lpstr>
      <vt:lpstr>NEWS in FOCUS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K1 formazione docenti</dc:title>
  <dc:creator>Teresa Bellofiore</dc:creator>
  <cp:lastModifiedBy>s s</cp:lastModifiedBy>
  <cp:revision>85</cp:revision>
  <dcterms:created xsi:type="dcterms:W3CDTF">2017-05-28T18:16:17Z</dcterms:created>
  <dcterms:modified xsi:type="dcterms:W3CDTF">2018-12-06T10:44:27Z</dcterms:modified>
</cp:coreProperties>
</file>