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aE3ao70SYuxv671T+etHDgfDpQ=="/>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23"/>
        <p:cNvGrpSpPr/>
        <p:nvPr/>
      </p:nvGrpSpPr>
      <p:grpSpPr>
        <a:xfrm>
          <a:off x="0" y="0"/>
          <a:ext cx="0" cy="0"/>
          <a:chOff x="0" y="0"/>
          <a:chExt cx="0" cy="0"/>
        </a:xfrm>
      </p:grpSpPr>
      <p:sp>
        <p:nvSpPr>
          <p:cNvPr id="24" name="Google Shape;24;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2A0C7"/>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Il coronavirus COVID-19 morirà con l'estate? - Focus.it"/>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85" name="Google Shape;85;p1"/>
          <p:cNvSpPr/>
          <p:nvPr/>
        </p:nvSpPr>
        <p:spPr>
          <a:xfrm>
            <a:off x="642910" y="642918"/>
            <a:ext cx="8095571" cy="110799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600" b="1" i="0" u="none" strike="noStrike" cap="none">
                <a:solidFill>
                  <a:srgbClr val="FBF2F2"/>
                </a:solidFill>
                <a:latin typeface="Calibri"/>
                <a:ea typeface="Calibri"/>
                <a:cs typeface="Calibri"/>
                <a:sym typeface="Calibri"/>
              </a:rPr>
              <a:t>COVID REGULATIONS</a:t>
            </a:r>
            <a:endParaRPr sz="6600" b="1" i="0" u="none" strike="noStrike" cap="none">
              <a:solidFill>
                <a:srgbClr val="FBF2F2"/>
              </a:solidFill>
              <a:latin typeface="Calibri"/>
              <a:ea typeface="Calibri"/>
              <a:cs typeface="Calibri"/>
              <a:sym typeface="Calibri"/>
            </a:endParaRPr>
          </a:p>
        </p:txBody>
      </p:sp>
      <p:sp>
        <p:nvSpPr>
          <p:cNvPr id="86" name="Google Shape;86;p1" descr="Covid-19: come informarsi al meglio sul coronavirus"/>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7" name="Google Shape;87;p1" descr="Covid-19: come informarsi al meglio sul coronavirus"/>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body" idx="1"/>
          </p:nvPr>
        </p:nvSpPr>
        <p:spPr>
          <a:xfrm>
            <a:off x="285720" y="285728"/>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80000"/>
              </a:lnSpc>
              <a:spcBef>
                <a:spcPts val="0"/>
              </a:spcBef>
              <a:spcAft>
                <a:spcPts val="0"/>
              </a:spcAft>
              <a:buClr>
                <a:schemeClr val="dk1"/>
              </a:buClr>
              <a:buSzPts val="2480"/>
              <a:buNone/>
            </a:pPr>
            <a:r>
              <a:rPr lang="en-US" sz="2480"/>
              <a:t>1) Don't go to school if you have a fever.</a:t>
            </a:r>
            <a:endParaRPr/>
          </a:p>
          <a:p>
            <a:pPr marL="342900" lvl="0" indent="-342900" algn="l" rtl="0">
              <a:lnSpc>
                <a:spcPct val="80000"/>
              </a:lnSpc>
              <a:spcBef>
                <a:spcPts val="496"/>
              </a:spcBef>
              <a:spcAft>
                <a:spcPts val="0"/>
              </a:spcAft>
              <a:buClr>
                <a:schemeClr val="dk1"/>
              </a:buClr>
              <a:buSzPts val="2480"/>
              <a:buNone/>
            </a:pPr>
            <a:r>
              <a:rPr lang="en-US" sz="2480"/>
              <a:t>2) Put on the mask before entering the classroom.</a:t>
            </a:r>
            <a:endParaRPr/>
          </a:p>
          <a:p>
            <a:pPr marL="342900" lvl="0" indent="-342900" algn="l" rtl="0">
              <a:lnSpc>
                <a:spcPct val="80000"/>
              </a:lnSpc>
              <a:spcBef>
                <a:spcPts val="496"/>
              </a:spcBef>
              <a:spcAft>
                <a:spcPts val="0"/>
              </a:spcAft>
              <a:buClr>
                <a:schemeClr val="dk1"/>
              </a:buClr>
              <a:buSzPts val="2480"/>
              <a:buNone/>
            </a:pPr>
            <a:r>
              <a:rPr lang="en-US" sz="2480"/>
              <a:t>3) Remember to put a spare mask in your backpack.</a:t>
            </a:r>
            <a:endParaRPr/>
          </a:p>
          <a:p>
            <a:pPr marL="342900" lvl="0" indent="-342900" algn="l" rtl="0">
              <a:lnSpc>
                <a:spcPct val="80000"/>
              </a:lnSpc>
              <a:spcBef>
                <a:spcPts val="496"/>
              </a:spcBef>
              <a:spcAft>
                <a:spcPts val="0"/>
              </a:spcAft>
              <a:buClr>
                <a:schemeClr val="dk1"/>
              </a:buClr>
              <a:buSzPts val="2480"/>
              <a:buNone/>
            </a:pPr>
            <a:r>
              <a:rPr lang="en-US" sz="2480"/>
              <a:t>4) keep distances of one meter.</a:t>
            </a:r>
            <a:endParaRPr/>
          </a:p>
          <a:p>
            <a:pPr marL="342900" lvl="0" indent="-342900" algn="l" rtl="0">
              <a:lnSpc>
                <a:spcPct val="80000"/>
              </a:lnSpc>
              <a:spcBef>
                <a:spcPts val="496"/>
              </a:spcBef>
              <a:spcAft>
                <a:spcPts val="0"/>
              </a:spcAft>
              <a:buClr>
                <a:schemeClr val="dk1"/>
              </a:buClr>
              <a:buSzPts val="2480"/>
              <a:buNone/>
            </a:pPr>
            <a:r>
              <a:rPr lang="en-US" sz="2480"/>
              <a:t>5) Greet without straining your hand and often sanitize your hands.</a:t>
            </a:r>
            <a:endParaRPr/>
          </a:p>
          <a:p>
            <a:pPr marL="342900" lvl="0" indent="-342900" algn="l" rtl="0">
              <a:lnSpc>
                <a:spcPct val="80000"/>
              </a:lnSpc>
              <a:spcBef>
                <a:spcPts val="496"/>
              </a:spcBef>
              <a:spcAft>
                <a:spcPts val="0"/>
              </a:spcAft>
              <a:buClr>
                <a:schemeClr val="dk1"/>
              </a:buClr>
              <a:buSzPts val="2480"/>
              <a:buNone/>
            </a:pPr>
            <a:r>
              <a:rPr lang="en-US" sz="2480"/>
              <a:t>6) In class, keep the mask and lower it if you drink or eat a snack.</a:t>
            </a:r>
            <a:endParaRPr/>
          </a:p>
          <a:p>
            <a:pPr marL="342900" lvl="0" indent="-342900" algn="l" rtl="0">
              <a:lnSpc>
                <a:spcPct val="80000"/>
              </a:lnSpc>
              <a:spcBef>
                <a:spcPts val="496"/>
              </a:spcBef>
              <a:spcAft>
                <a:spcPts val="0"/>
              </a:spcAft>
              <a:buClr>
                <a:schemeClr val="dk1"/>
              </a:buClr>
              <a:buSzPts val="2480"/>
              <a:buNone/>
            </a:pPr>
            <a:r>
              <a:rPr lang="en-US" sz="2480"/>
              <a:t>7) Coughing or sneezing into a disposable handkerchief.</a:t>
            </a:r>
            <a:endParaRPr/>
          </a:p>
          <a:p>
            <a:pPr marL="342900" lvl="0" indent="-342900" algn="l" rtl="0">
              <a:lnSpc>
                <a:spcPct val="80000"/>
              </a:lnSpc>
              <a:spcBef>
                <a:spcPts val="496"/>
              </a:spcBef>
              <a:spcAft>
                <a:spcPts val="0"/>
              </a:spcAft>
              <a:buClr>
                <a:schemeClr val="dk1"/>
              </a:buClr>
              <a:buSzPts val="2480"/>
              <a:buNone/>
            </a:pPr>
            <a:r>
              <a:rPr lang="en-US" sz="2480"/>
              <a:t>8) Do not share school materials.</a:t>
            </a:r>
            <a:endParaRPr/>
          </a:p>
          <a:p>
            <a:pPr marL="342900" lvl="0" indent="-342900" algn="l" rtl="0">
              <a:lnSpc>
                <a:spcPct val="80000"/>
              </a:lnSpc>
              <a:spcBef>
                <a:spcPts val="496"/>
              </a:spcBef>
              <a:spcAft>
                <a:spcPts val="0"/>
              </a:spcAft>
              <a:buClr>
                <a:schemeClr val="dk1"/>
              </a:buClr>
              <a:buSzPts val="2480"/>
              <a:buNone/>
            </a:pPr>
            <a:r>
              <a:rPr lang="en-US" sz="2480"/>
              <a:t>9) Ventilate the classroom.</a:t>
            </a:r>
            <a:endParaRPr/>
          </a:p>
          <a:p>
            <a:pPr marL="342900" lvl="0" indent="-342900" algn="l" rtl="0">
              <a:lnSpc>
                <a:spcPct val="80000"/>
              </a:lnSpc>
              <a:spcBef>
                <a:spcPts val="496"/>
              </a:spcBef>
              <a:spcAft>
                <a:spcPts val="0"/>
              </a:spcAft>
              <a:buClr>
                <a:schemeClr val="dk1"/>
              </a:buClr>
              <a:buSzPts val="2480"/>
              <a:buNone/>
            </a:pPr>
            <a:r>
              <a:rPr lang="en-US" sz="2480"/>
              <a:t>10) Report any malaise to the teacher.</a:t>
            </a:r>
            <a:endParaRPr sz="2480"/>
          </a:p>
        </p:txBody>
      </p:sp>
      <p:pic>
        <p:nvPicPr>
          <p:cNvPr id="93" name="Google Shape;93;p2" descr="Covid-19 a San Vittore Olona, scende la linea del contagio - LegnanoNews"/>
          <p:cNvPicPr preferRelativeResize="0"/>
          <p:nvPr/>
        </p:nvPicPr>
        <p:blipFill rotWithShape="1">
          <a:blip r:embed="rId3">
            <a:alphaModFix/>
          </a:blip>
          <a:srcRect/>
          <a:stretch/>
        </p:blipFill>
        <p:spPr>
          <a:xfrm>
            <a:off x="357158" y="4786322"/>
            <a:ext cx="3571900" cy="1921988"/>
          </a:xfrm>
          <a:prstGeom prst="rect">
            <a:avLst/>
          </a:prstGeom>
          <a:noFill/>
          <a:ln>
            <a:noFill/>
          </a:ln>
        </p:spPr>
      </p:pic>
      <p:pic>
        <p:nvPicPr>
          <p:cNvPr id="94" name="Google Shape;94;p2" descr="Coronavirus. A Ravenna 934 casi, solo 8 in più, con una crescita minima  dello 0,8%. Purtroppo un decesso - RavennaNotizie.it"/>
          <p:cNvPicPr preferRelativeResize="0"/>
          <p:nvPr/>
        </p:nvPicPr>
        <p:blipFill rotWithShape="1">
          <a:blip r:embed="rId4">
            <a:alphaModFix/>
          </a:blip>
          <a:srcRect/>
          <a:stretch/>
        </p:blipFill>
        <p:spPr>
          <a:xfrm>
            <a:off x="4929190" y="4786322"/>
            <a:ext cx="3571868" cy="19288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p:nvPr/>
        </p:nvSpPr>
        <p:spPr>
          <a:xfrm>
            <a:off x="285720" y="1357298"/>
            <a:ext cx="8429684" cy="45243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Calibri"/>
                <a:ea typeface="Calibri"/>
                <a:cs typeface="Calibri"/>
                <a:sym typeface="Calibri"/>
              </a:rPr>
              <a:t>1) Ne pas aller à l'école si vous avez de la fièvre.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2) Mettre le masque avant d'entrer dans la classe.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3) Ne pas'oublier de mettre un masque de rechange dans votre sac à dos.</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4) Garder des distances d'un mètre.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5) Saluer sans forcer votre main et désinfectez souvent vos mains.</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6) En classe, garder le masque et baissez-le si vous buvez ou mangez une collation.</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7) tousser ou éternuer dans un mouchoir jetable.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8) Ne pas partager le matériel scolaire.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9) Aérer la salle de classe.</a:t>
            </a:r>
            <a:endParaRPr/>
          </a:p>
          <a:p>
            <a:pPr marL="0" marR="0" lvl="0" indent="0" algn="l" rtl="0">
              <a:spcBef>
                <a:spcPts val="0"/>
              </a:spcBef>
              <a:spcAft>
                <a:spcPts val="0"/>
              </a:spcAft>
              <a:buNone/>
            </a:pPr>
            <a:r>
              <a:rPr lang="en-US" sz="2400">
                <a:solidFill>
                  <a:schemeClr val="dk1"/>
                </a:solidFill>
                <a:latin typeface="Calibri"/>
                <a:ea typeface="Calibri"/>
                <a:cs typeface="Calibri"/>
                <a:sym typeface="Calibri"/>
              </a:rPr>
              <a:t>10) Signaler tout malaise à l'enseignant.</a:t>
            </a:r>
            <a:endParaRPr sz="2400">
              <a:solidFill>
                <a:schemeClr val="dk1"/>
              </a:solidFill>
              <a:latin typeface="Calibri"/>
              <a:ea typeface="Calibri"/>
              <a:cs typeface="Calibri"/>
              <a:sym typeface="Calibri"/>
            </a:endParaRPr>
          </a:p>
        </p:txBody>
      </p:sp>
      <p:sp>
        <p:nvSpPr>
          <p:cNvPr id="100" name="Google Shape;100;p3"/>
          <p:cNvSpPr/>
          <p:nvPr/>
        </p:nvSpPr>
        <p:spPr>
          <a:xfrm>
            <a:off x="1857356" y="357166"/>
            <a:ext cx="5723234"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a:solidFill>
                  <a:srgbClr val="FBF2F2"/>
                </a:solidFill>
                <a:latin typeface="Calibri"/>
                <a:ea typeface="Calibri"/>
                <a:cs typeface="Calibri"/>
                <a:sym typeface="Calibri"/>
              </a:rPr>
              <a:t>REGLEMENT COVID</a:t>
            </a:r>
            <a:endParaRPr sz="5400" b="1" cap="none">
              <a:solidFill>
                <a:srgbClr val="FBF2F2"/>
              </a:solidFill>
              <a:latin typeface="Calibri"/>
              <a:ea typeface="Calibri"/>
              <a:cs typeface="Calibri"/>
              <a:sym typeface="Calibri"/>
            </a:endParaRPr>
          </a:p>
        </p:txBody>
      </p:sp>
      <p:sp>
        <p:nvSpPr>
          <p:cNvPr id="101" name="Google Shape;101;p3"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02" name="Google Shape;102;p3" descr="COVID19.jpg"/>
          <p:cNvPicPr preferRelativeResize="0"/>
          <p:nvPr/>
        </p:nvPicPr>
        <p:blipFill rotWithShape="1">
          <a:blip r:embed="rId3">
            <a:alphaModFix/>
          </a:blip>
          <a:srcRect/>
          <a:stretch/>
        </p:blipFill>
        <p:spPr>
          <a:xfrm>
            <a:off x="5894308" y="4786322"/>
            <a:ext cx="3249691" cy="207167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body" idx="1"/>
          </p:nvPr>
        </p:nvSpPr>
        <p:spPr>
          <a:xfrm>
            <a:off x="214282" y="1714488"/>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80000"/>
              </a:lnSpc>
              <a:spcBef>
                <a:spcPts val="0"/>
              </a:spcBef>
              <a:spcAft>
                <a:spcPts val="0"/>
              </a:spcAft>
              <a:buClr>
                <a:schemeClr val="dk1"/>
              </a:buClr>
              <a:buSzPts val="2480"/>
              <a:buNone/>
            </a:pPr>
            <a:endParaRPr sz="2480"/>
          </a:p>
          <a:p>
            <a:pPr marL="342900" lvl="0" indent="-342900" algn="l" rtl="0">
              <a:lnSpc>
                <a:spcPct val="80000"/>
              </a:lnSpc>
              <a:spcBef>
                <a:spcPts val="496"/>
              </a:spcBef>
              <a:spcAft>
                <a:spcPts val="0"/>
              </a:spcAft>
              <a:buClr>
                <a:schemeClr val="dk1"/>
              </a:buClr>
              <a:buSzPts val="2480"/>
              <a:buNone/>
            </a:pPr>
            <a:r>
              <a:rPr lang="en-US" sz="2480"/>
              <a:t>     The isolation of cases of documented SARS-COV-2 infection refers to the separation of infected people from the rest of the community for the duration of the period of contagiousness, in an environment and conditions that prevent the transmission of the infection.</a:t>
            </a:r>
            <a:endParaRPr/>
          </a:p>
          <a:p>
            <a:pPr marL="342900" lvl="0" indent="-342900" algn="l" rtl="0">
              <a:lnSpc>
                <a:spcPct val="80000"/>
              </a:lnSpc>
              <a:spcBef>
                <a:spcPts val="496"/>
              </a:spcBef>
              <a:spcAft>
                <a:spcPts val="0"/>
              </a:spcAft>
              <a:buClr>
                <a:schemeClr val="dk1"/>
              </a:buClr>
              <a:buSzPts val="2480"/>
              <a:buNone/>
            </a:pPr>
            <a:r>
              <a:rPr lang="en-US" sz="2480"/>
              <a:t>     quarantine, on the other hand, refers to the restriction of the movement of healthy people for the duration of the incubation period but who may have been to an infectious agent or a contagious disease, with the aim of monitoring the possible appearance of symptoms and identifying timely new cases.</a:t>
            </a:r>
            <a:endParaRPr sz="2480"/>
          </a:p>
        </p:txBody>
      </p:sp>
      <p:sp>
        <p:nvSpPr>
          <p:cNvPr id="108" name="Google Shape;108;p4"/>
          <p:cNvSpPr/>
          <p:nvPr/>
        </p:nvSpPr>
        <p:spPr>
          <a:xfrm>
            <a:off x="642911" y="500042"/>
            <a:ext cx="7572428"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cap="none">
                <a:solidFill>
                  <a:srgbClr val="FBF2F2"/>
                </a:solidFill>
                <a:latin typeface="Calibri"/>
                <a:ea typeface="Calibri"/>
                <a:cs typeface="Calibri"/>
                <a:sym typeface="Calibri"/>
              </a:rPr>
              <a:t>WHAT IS THE DIFFERENCE BETWEEN ISOLATION AND QUARANTINE ?</a:t>
            </a:r>
            <a:endParaRPr sz="3600" b="1" cap="none">
              <a:solidFill>
                <a:srgbClr val="FBF2F2"/>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p:nvPr/>
        </p:nvSpPr>
        <p:spPr>
          <a:xfrm>
            <a:off x="214282" y="2071678"/>
            <a:ext cx="7143800" cy="26776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Calibri"/>
                <a:ea typeface="Calibri"/>
                <a:cs typeface="Calibri"/>
                <a:sym typeface="Calibri"/>
              </a:rPr>
              <a:t>YES, it must be placed in quarantine upon evaluation by the Prevention Department. Any close contacts (for example classmates of the pupil in quarantine) do not require quarantine, unless further assessments by the Department of Prevention.</a:t>
            </a:r>
            <a:endParaRPr sz="2800">
              <a:solidFill>
                <a:schemeClr val="dk1"/>
              </a:solidFill>
              <a:latin typeface="Calibri"/>
              <a:ea typeface="Calibri"/>
              <a:cs typeface="Calibri"/>
              <a:sym typeface="Calibri"/>
            </a:endParaRPr>
          </a:p>
        </p:txBody>
      </p:sp>
      <p:sp>
        <p:nvSpPr>
          <p:cNvPr id="114" name="Google Shape;114;p5"/>
          <p:cNvSpPr/>
          <p:nvPr/>
        </p:nvSpPr>
        <p:spPr>
          <a:xfrm>
            <a:off x="428596" y="357166"/>
            <a:ext cx="8286807" cy="175432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cap="none">
                <a:solidFill>
                  <a:srgbClr val="FBF2F2"/>
                </a:solidFill>
                <a:latin typeface="Calibri"/>
                <a:ea typeface="Calibri"/>
                <a:cs typeface="Calibri"/>
                <a:sym typeface="Calibri"/>
              </a:rPr>
              <a:t>IF A PUPIL, OR SCHOOL WORKER,IS LIVING WITH AN ESTABLISHED SARS-COV-2 CASE, MUST HE BE PLACED IN QUARANTINE?</a:t>
            </a:r>
            <a:endParaRPr sz="3600" b="1" cap="none">
              <a:solidFill>
                <a:srgbClr val="FBF2F2"/>
              </a:solidFill>
              <a:latin typeface="Calibri"/>
              <a:ea typeface="Calibri"/>
              <a:cs typeface="Calibri"/>
              <a:sym typeface="Calibri"/>
            </a:endParaRPr>
          </a:p>
        </p:txBody>
      </p:sp>
      <p:pic>
        <p:nvPicPr>
          <p:cNvPr id="115" name="Google Shape;115;p5" descr="Covid-19 e sovraindebitamento diffuso. Mediazione e OCC strumenti  indispensabili"/>
          <p:cNvPicPr preferRelativeResize="0"/>
          <p:nvPr/>
        </p:nvPicPr>
        <p:blipFill rotWithShape="1">
          <a:blip r:embed="rId3">
            <a:alphaModFix/>
          </a:blip>
          <a:srcRect/>
          <a:stretch/>
        </p:blipFill>
        <p:spPr>
          <a:xfrm>
            <a:off x="4786314" y="4427227"/>
            <a:ext cx="4357686" cy="2430773"/>
          </a:xfrm>
          <a:prstGeom prst="rect">
            <a:avLst/>
          </a:prstGeom>
          <a:noFill/>
          <a:ln>
            <a:noFill/>
          </a:ln>
        </p:spPr>
      </p:pic>
      <p:pic>
        <p:nvPicPr>
          <p:cNvPr id="116" name="Google Shape;116;p5" descr="Coronavirus, la ministra Bonetti: «Mascherine e guanti per i bambini». Ecco  quali cercare"/>
          <p:cNvPicPr preferRelativeResize="0"/>
          <p:nvPr/>
        </p:nvPicPr>
        <p:blipFill rotWithShape="1">
          <a:blip r:embed="rId4">
            <a:alphaModFix/>
          </a:blip>
          <a:srcRect/>
          <a:stretch/>
        </p:blipFill>
        <p:spPr>
          <a:xfrm>
            <a:off x="0" y="4651377"/>
            <a:ext cx="3929058" cy="220662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p:nvPr/>
        </p:nvSpPr>
        <p:spPr>
          <a:xfrm>
            <a:off x="1000100" y="928670"/>
            <a:ext cx="728667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2" name="Google Shape;122;p6"/>
          <p:cNvSpPr/>
          <p:nvPr/>
        </p:nvSpPr>
        <p:spPr>
          <a:xfrm>
            <a:off x="285720" y="2456795"/>
            <a:ext cx="7643866" cy="20621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Calibri"/>
                <a:ea typeface="Calibri"/>
                <a:cs typeface="Calibri"/>
                <a:sym typeface="Calibri"/>
              </a:rPr>
              <a:t>Yes, if the student is positive.</a:t>
            </a:r>
            <a:endParaRPr/>
          </a:p>
          <a:p>
            <a:pPr marL="0" marR="0" lvl="0" indent="0" algn="l" rtl="0">
              <a:spcBef>
                <a:spcPts val="0"/>
              </a:spcBef>
              <a:spcAft>
                <a:spcPts val="0"/>
              </a:spcAft>
              <a:buNone/>
            </a:pPr>
            <a:r>
              <a:rPr lang="en-US" sz="3200">
                <a:solidFill>
                  <a:schemeClr val="dk1"/>
                </a:solidFill>
                <a:latin typeface="Calibri"/>
                <a:ea typeface="Calibri"/>
                <a:cs typeface="Calibri"/>
                <a:sym typeface="Calibri"/>
              </a:rPr>
              <a:t>no, in case he is in quarantine because the classmate (close contact) has tested positive for covid.</a:t>
            </a:r>
            <a:endParaRPr sz="3200">
              <a:solidFill>
                <a:schemeClr val="dk1"/>
              </a:solidFill>
              <a:latin typeface="Calibri"/>
              <a:ea typeface="Calibri"/>
              <a:cs typeface="Calibri"/>
              <a:sym typeface="Calibri"/>
            </a:endParaRPr>
          </a:p>
        </p:txBody>
      </p:sp>
      <p:sp>
        <p:nvSpPr>
          <p:cNvPr id="123" name="Google Shape;123;p6"/>
          <p:cNvSpPr/>
          <p:nvPr/>
        </p:nvSpPr>
        <p:spPr>
          <a:xfrm>
            <a:off x="928662" y="0"/>
            <a:ext cx="6929486" cy="255454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a:solidFill>
                  <a:srgbClr val="FBF2F2"/>
                </a:solidFill>
                <a:latin typeface="Calibri"/>
                <a:ea typeface="Calibri"/>
                <a:cs typeface="Calibri"/>
                <a:sym typeface="Calibri"/>
              </a:rPr>
              <a:t>IN THE EVENT THAT A STUDENT IS PLACED IN COMPULSORY OR FIDUCIARY HOME ISOLATION,IS THE ISOLATION EXTENDED TO ALL CO-LIVING RELATIVES?</a:t>
            </a:r>
            <a:endParaRPr sz="3200" b="1" cap="none">
              <a:solidFill>
                <a:srgbClr val="FBF2F2"/>
              </a:solidFill>
              <a:latin typeface="Calibri"/>
              <a:ea typeface="Calibri"/>
              <a:cs typeface="Calibri"/>
              <a:sym typeface="Calibri"/>
            </a:endParaRPr>
          </a:p>
        </p:txBody>
      </p:sp>
      <p:pic>
        <p:nvPicPr>
          <p:cNvPr id="124" name="Google Shape;124;p6" descr="Coronavirus: quali le conseguenze per il turismo in Italia?"/>
          <p:cNvPicPr preferRelativeResize="0"/>
          <p:nvPr/>
        </p:nvPicPr>
        <p:blipFill rotWithShape="1">
          <a:blip r:embed="rId3">
            <a:alphaModFix/>
          </a:blip>
          <a:srcRect/>
          <a:stretch/>
        </p:blipFill>
        <p:spPr>
          <a:xfrm>
            <a:off x="2476500" y="4343400"/>
            <a:ext cx="6667500" cy="2514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7"/>
          <p:cNvSpPr/>
          <p:nvPr/>
        </p:nvSpPr>
        <p:spPr>
          <a:xfrm>
            <a:off x="0" y="1928802"/>
            <a:ext cx="7215238" cy="26776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Calibri"/>
                <a:ea typeface="Calibri"/>
                <a:cs typeface="Calibri"/>
                <a:sym typeface="Calibri"/>
              </a:rPr>
              <a:t>As a result of the DPCM of 3/11/2020, the didactic and educational activity for kindergarten, the first cycle of education and for the educational services for children continues to take place in the presence, with the mandatory use of masks except for children under the age of 6 and for those with pathologies or disabilities incompatible with the use of the mask.</a:t>
            </a:r>
            <a:endParaRPr sz="2400">
              <a:solidFill>
                <a:schemeClr val="dk1"/>
              </a:solidFill>
              <a:latin typeface="Calibri"/>
              <a:ea typeface="Calibri"/>
              <a:cs typeface="Calibri"/>
              <a:sym typeface="Calibri"/>
            </a:endParaRPr>
          </a:p>
        </p:txBody>
      </p:sp>
      <p:sp>
        <p:nvSpPr>
          <p:cNvPr id="130" name="Google Shape;130;p7"/>
          <p:cNvSpPr/>
          <p:nvPr/>
        </p:nvSpPr>
        <p:spPr>
          <a:xfrm>
            <a:off x="1142976" y="0"/>
            <a:ext cx="6715172"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rgbClr val="FBF2F2"/>
                </a:solidFill>
                <a:latin typeface="Calibri"/>
                <a:ea typeface="Calibri"/>
                <a:cs typeface="Calibri"/>
                <a:sym typeface="Calibri"/>
              </a:rPr>
              <a:t>DO CHILDREN/TEENAGERS HAVE TO WEAR A MASK AT SCHOOL?</a:t>
            </a:r>
            <a:endParaRPr sz="4000" b="1" cap="none">
              <a:solidFill>
                <a:srgbClr val="FBF2F2"/>
              </a:solidFill>
              <a:latin typeface="Calibri"/>
              <a:ea typeface="Calibri"/>
              <a:cs typeface="Calibri"/>
              <a:sym typeface="Calibri"/>
            </a:endParaRPr>
          </a:p>
        </p:txBody>
      </p:sp>
      <p:pic>
        <p:nvPicPr>
          <p:cNvPr id="131" name="Google Shape;131;p7" descr="Coronavirus: quali le conseguenze per il turismo in Italia?"/>
          <p:cNvPicPr preferRelativeResize="0"/>
          <p:nvPr/>
        </p:nvPicPr>
        <p:blipFill rotWithShape="1">
          <a:blip r:embed="rId3">
            <a:alphaModFix/>
          </a:blip>
          <a:srcRect/>
          <a:stretch/>
        </p:blipFill>
        <p:spPr>
          <a:xfrm>
            <a:off x="6500826" y="4214826"/>
            <a:ext cx="2643174" cy="2643174"/>
          </a:xfrm>
          <a:prstGeom prst="rect">
            <a:avLst/>
          </a:prstGeom>
          <a:noFill/>
          <a:ln>
            <a:noFill/>
          </a:ln>
        </p:spPr>
      </p:pic>
      <p:pic>
        <p:nvPicPr>
          <p:cNvPr id="132" name="Google Shape;132;p7" descr="Coronavirus, le ultime notizie dall'Italia e dal mondo - Corriere.it"/>
          <p:cNvPicPr preferRelativeResize="0"/>
          <p:nvPr/>
        </p:nvPicPr>
        <p:blipFill rotWithShape="1">
          <a:blip r:embed="rId4">
            <a:alphaModFix/>
          </a:blip>
          <a:srcRect/>
          <a:stretch/>
        </p:blipFill>
        <p:spPr>
          <a:xfrm>
            <a:off x="3357554" y="4505361"/>
            <a:ext cx="3143240" cy="2352639"/>
          </a:xfrm>
          <a:prstGeom prst="rect">
            <a:avLst/>
          </a:prstGeom>
          <a:noFill/>
          <a:ln>
            <a:noFill/>
          </a:ln>
        </p:spPr>
      </p:pic>
      <p:sp>
        <p:nvSpPr>
          <p:cNvPr id="133" name="Google Shape;133;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4" name="Google Shape;134;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135;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 name="Google Shape;136;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 name="Google Shape;138;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9" name="Google Shape;139;p7" descr="Riorganizzazione dei servizi dedicati al trapianto di microbiota fecale  durante la pandemia di COVID-19 - CEMAD - Centro Malattie Apparato Digerente"/>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40" name="Google Shape;140;p7" descr="A Ravenna tre nuovi casi positivi di Covid-19. In Regione i guariti salgono  a 23.874, l'81% da inizio crisi - RavennaNotizie.it"/>
          <p:cNvPicPr preferRelativeResize="0"/>
          <p:nvPr/>
        </p:nvPicPr>
        <p:blipFill rotWithShape="1">
          <a:blip r:embed="rId5">
            <a:alphaModFix/>
          </a:blip>
          <a:srcRect/>
          <a:stretch/>
        </p:blipFill>
        <p:spPr>
          <a:xfrm>
            <a:off x="0" y="5000636"/>
            <a:ext cx="3331141" cy="185736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p:nvPr/>
        </p:nvSpPr>
        <p:spPr>
          <a:xfrm>
            <a:off x="571472" y="4000504"/>
            <a:ext cx="4003339" cy="181588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i="1" cap="none">
                <a:solidFill>
                  <a:srgbClr val="FBF2F2"/>
                </a:solidFill>
                <a:latin typeface="Calibri"/>
                <a:ea typeface="Calibri"/>
                <a:cs typeface="Calibri"/>
                <a:sym typeface="Calibri"/>
              </a:rPr>
              <a:t>GIORDANA MAUCERI </a:t>
            </a:r>
            <a:endParaRPr/>
          </a:p>
          <a:p>
            <a:pPr marL="0" marR="0" lvl="0" indent="0" algn="ctr" rtl="0">
              <a:spcBef>
                <a:spcPts val="0"/>
              </a:spcBef>
              <a:spcAft>
                <a:spcPts val="0"/>
              </a:spcAft>
              <a:buNone/>
            </a:pPr>
            <a:r>
              <a:rPr lang="en-US" sz="2800" b="1" i="1" cap="none">
                <a:solidFill>
                  <a:srgbClr val="FBF2F2"/>
                </a:solidFill>
                <a:latin typeface="Calibri"/>
                <a:ea typeface="Calibri"/>
                <a:cs typeface="Calibri"/>
                <a:sym typeface="Calibri"/>
              </a:rPr>
              <a:t>DANIELA SCONZO</a:t>
            </a:r>
            <a:endParaRPr/>
          </a:p>
          <a:p>
            <a:pPr marL="0" marR="0" lvl="0" indent="0" algn="ctr" rtl="0">
              <a:spcBef>
                <a:spcPts val="0"/>
              </a:spcBef>
              <a:spcAft>
                <a:spcPts val="0"/>
              </a:spcAft>
              <a:buNone/>
            </a:pPr>
            <a:r>
              <a:rPr lang="en-US" sz="2800" b="1" i="1">
                <a:solidFill>
                  <a:srgbClr val="FBF2F2"/>
                </a:solidFill>
                <a:latin typeface="Calibri"/>
                <a:ea typeface="Calibri"/>
                <a:cs typeface="Calibri"/>
                <a:sym typeface="Calibri"/>
              </a:rPr>
              <a:t>ALESSIA NOTO</a:t>
            </a:r>
            <a:endParaRPr sz="2800" b="1" i="1" cap="none">
              <a:solidFill>
                <a:srgbClr val="FBF2F2"/>
              </a:solidFill>
              <a:latin typeface="Calibri"/>
              <a:ea typeface="Calibri"/>
              <a:cs typeface="Calibri"/>
              <a:sym typeface="Calibri"/>
            </a:endParaRPr>
          </a:p>
          <a:p>
            <a:pPr marL="0" marR="0" lvl="0" indent="0" algn="ctr" rtl="0">
              <a:spcBef>
                <a:spcPts val="0"/>
              </a:spcBef>
              <a:spcAft>
                <a:spcPts val="0"/>
              </a:spcAft>
              <a:buNone/>
            </a:pPr>
            <a:r>
              <a:rPr lang="en-US" sz="2800" b="1" i="1">
                <a:solidFill>
                  <a:srgbClr val="FBF2F2"/>
                </a:solidFill>
                <a:latin typeface="Calibri"/>
                <a:ea typeface="Calibri"/>
                <a:cs typeface="Calibri"/>
                <a:sym typeface="Calibri"/>
              </a:rPr>
              <a:t>MARTINA D’ALESSANDRO</a:t>
            </a:r>
            <a:endParaRPr sz="2800" b="1" i="1" cap="none">
              <a:solidFill>
                <a:srgbClr val="FBF2F2"/>
              </a:solidFill>
              <a:latin typeface="Calibri"/>
              <a:ea typeface="Calibri"/>
              <a:cs typeface="Calibri"/>
              <a:sym typeface="Calibri"/>
            </a:endParaRPr>
          </a:p>
        </p:txBody>
      </p:sp>
      <p:sp>
        <p:nvSpPr>
          <p:cNvPr id="146" name="Google Shape;146;p8"/>
          <p:cNvSpPr/>
          <p:nvPr/>
        </p:nvSpPr>
        <p:spPr>
          <a:xfrm>
            <a:off x="2928926" y="2357430"/>
            <a:ext cx="3000396" cy="132343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000" b="1" i="1">
                <a:solidFill>
                  <a:srgbClr val="FBF2F2"/>
                </a:solidFill>
                <a:latin typeface="Calibri"/>
                <a:ea typeface="Calibri"/>
                <a:cs typeface="Calibri"/>
                <a:sym typeface="Calibri"/>
              </a:rPr>
              <a:t>3L</a:t>
            </a:r>
            <a:endParaRPr sz="8000" b="1" i="1" cap="none">
              <a:solidFill>
                <a:srgbClr val="FBF2F2"/>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Presentazione su schermo (4:3)</PresentationFormat>
  <Paragraphs>38</Paragraphs>
  <Slides>8</Slides>
  <Notes>8</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Diapositiva 1</vt:lpstr>
      <vt:lpstr>Diapositiva 2</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ELEONORA</dc:creator>
  <cp:lastModifiedBy>utente</cp:lastModifiedBy>
  <cp:revision>1</cp:revision>
  <dcterms:created xsi:type="dcterms:W3CDTF">2020-12-10T14:56:49Z</dcterms:created>
  <dcterms:modified xsi:type="dcterms:W3CDTF">2021-01-30T19:13:10Z</dcterms:modified>
</cp:coreProperties>
</file>