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o6xwOO17hGPxFlJnXrLC4Mb5ee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98796" y="1844824"/>
            <a:ext cx="9145016" cy="165618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Federo"/>
              <a:buNone/>
            </a:pPr>
            <a:r>
              <a:rPr lang="it-IT" sz="3959" b="1">
                <a:latin typeface="Federo"/>
                <a:ea typeface="Federo"/>
                <a:cs typeface="Federo"/>
                <a:sym typeface="Federo"/>
              </a:rPr>
              <a:t>COVID AT SCHOOL: EVERYTHING YOU NEED TO KNOW</a:t>
            </a:r>
            <a:br>
              <a:rPr lang="it-IT" sz="3959" b="1">
                <a:latin typeface="Federo"/>
                <a:ea typeface="Federo"/>
                <a:cs typeface="Federo"/>
                <a:sym typeface="Federo"/>
              </a:rPr>
            </a:br>
            <a:r>
              <a:rPr lang="it-IT" sz="3959" b="1">
                <a:latin typeface="Federo"/>
                <a:ea typeface="Federo"/>
                <a:cs typeface="Federo"/>
                <a:sym typeface="Federo"/>
              </a:rPr>
              <a:t>LA COVIDE À L’ ÈCOLE: TOUT CE QUE TU AS BESOIN DE SAVOIR</a:t>
            </a:r>
            <a:endParaRPr/>
          </a:p>
        </p:txBody>
      </p:sp>
      <p:sp>
        <p:nvSpPr>
          <p:cNvPr id="90" name="Google Shape;90;p1"/>
          <p:cNvSpPr txBox="1">
            <a:spLocks noGrp="1"/>
          </p:cNvSpPr>
          <p:nvPr>
            <p:ph type="subTitle" idx="1"/>
          </p:nvPr>
        </p:nvSpPr>
        <p:spPr>
          <a:xfrm>
            <a:off x="2051720" y="3861048"/>
            <a:ext cx="4968552" cy="1152128"/>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C00000"/>
              </a:buClr>
              <a:buSzPts val="2720"/>
              <a:buNone/>
            </a:pPr>
            <a:r>
              <a:rPr lang="it-IT" sz="2720" b="1">
                <a:solidFill>
                  <a:srgbClr val="C00000"/>
                </a:solidFill>
                <a:latin typeface="Federo"/>
                <a:ea typeface="Federo"/>
                <a:cs typeface="Federo"/>
                <a:sym typeface="Federo"/>
              </a:rPr>
              <a:t>Maria Bombaci, Alessandro Chelodi, Simona Sapia e Matteo Pappalardo  </a:t>
            </a:r>
            <a:endParaRPr/>
          </a:p>
        </p:txBody>
      </p:sp>
      <p:pic>
        <p:nvPicPr>
          <p:cNvPr id="91" name="Google Shape;91;p1"/>
          <p:cNvPicPr preferRelativeResize="0"/>
          <p:nvPr/>
        </p:nvPicPr>
        <p:blipFill rotWithShape="1">
          <a:blip r:embed="rId3">
            <a:alphaModFix/>
          </a:blip>
          <a:srcRect/>
          <a:stretch/>
        </p:blipFill>
        <p:spPr>
          <a:xfrm>
            <a:off x="0" y="-1"/>
            <a:ext cx="1478744" cy="1484785"/>
          </a:xfrm>
          <a:prstGeom prst="rect">
            <a:avLst/>
          </a:prstGeom>
          <a:noFill/>
          <a:ln>
            <a:noFill/>
          </a:ln>
        </p:spPr>
      </p:pic>
      <p:pic>
        <p:nvPicPr>
          <p:cNvPr id="92" name="Google Shape;92;p1"/>
          <p:cNvPicPr preferRelativeResize="0"/>
          <p:nvPr/>
        </p:nvPicPr>
        <p:blipFill rotWithShape="1">
          <a:blip r:embed="rId4">
            <a:alphaModFix/>
          </a:blip>
          <a:srcRect/>
          <a:stretch/>
        </p:blipFill>
        <p:spPr>
          <a:xfrm>
            <a:off x="6732240" y="4869160"/>
            <a:ext cx="1738330" cy="17454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ts val="3959"/>
              <a:buFont typeface="Federo"/>
              <a:buNone/>
            </a:pPr>
            <a:r>
              <a:rPr lang="it-IT" sz="3959" b="1" dirty="0" smtClean="0">
                <a:solidFill>
                  <a:srgbClr val="FF0000"/>
                </a:solidFill>
                <a:latin typeface="Federo"/>
                <a:ea typeface="Federo"/>
                <a:cs typeface="Federo"/>
                <a:sym typeface="Federo"/>
              </a:rPr>
              <a:t>MEASURES </a:t>
            </a:r>
            <a:r>
              <a:rPr lang="it-IT" sz="3959" b="1" dirty="0">
                <a:solidFill>
                  <a:srgbClr val="FF0000"/>
                </a:solidFill>
                <a:latin typeface="Federo"/>
                <a:ea typeface="Federo"/>
                <a:cs typeface="Federo"/>
                <a:sym typeface="Federo"/>
              </a:rPr>
              <a:t>TO FOLLOW</a:t>
            </a:r>
            <a:br>
              <a:rPr lang="it-IT" sz="3959" b="1" dirty="0">
                <a:solidFill>
                  <a:srgbClr val="FF0000"/>
                </a:solidFill>
                <a:latin typeface="Federo"/>
                <a:ea typeface="Federo"/>
                <a:cs typeface="Federo"/>
                <a:sym typeface="Federo"/>
              </a:rPr>
            </a:br>
            <a:r>
              <a:rPr lang="it-IT" sz="3959" b="1" dirty="0">
                <a:solidFill>
                  <a:srgbClr val="FF0000"/>
                </a:solidFill>
                <a:latin typeface="Federo"/>
                <a:ea typeface="Federo"/>
                <a:cs typeface="Federo"/>
                <a:sym typeface="Federo"/>
              </a:rPr>
              <a:t>RÈGLES À SUIVRE</a:t>
            </a:r>
            <a:endParaRPr dirty="0"/>
          </a:p>
        </p:txBody>
      </p:sp>
      <p:sp>
        <p:nvSpPr>
          <p:cNvPr id="98" name="Google Shape;98;p2"/>
          <p:cNvSpPr txBox="1">
            <a:spLocks noGrp="1"/>
          </p:cNvSpPr>
          <p:nvPr>
            <p:ph type="body" idx="1"/>
          </p:nvPr>
        </p:nvSpPr>
        <p:spPr>
          <a:xfrm>
            <a:off x="457200" y="1600200"/>
            <a:ext cx="4330824"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665"/>
              <a:buChar char="•"/>
            </a:pPr>
            <a:r>
              <a:rPr lang="it-IT" sz="1665" b="1">
                <a:latin typeface="Federo"/>
                <a:ea typeface="Federo"/>
                <a:cs typeface="Federo"/>
                <a:sym typeface="Federo"/>
              </a:rPr>
              <a:t>Don’t go to school if you have the fever. </a:t>
            </a:r>
            <a:endParaRPr/>
          </a:p>
          <a:p>
            <a:pPr marL="342900" lvl="0" indent="-342900" algn="l" rtl="0">
              <a:lnSpc>
                <a:spcPct val="80000"/>
              </a:lnSpc>
              <a:spcBef>
                <a:spcPts val="333"/>
              </a:spcBef>
              <a:spcAft>
                <a:spcPts val="0"/>
              </a:spcAft>
              <a:buClr>
                <a:schemeClr val="dk1"/>
              </a:buClr>
              <a:buSzPts val="1665"/>
              <a:buChar char="•"/>
            </a:pPr>
            <a:r>
              <a:rPr lang="it-IT" sz="1665" b="1">
                <a:latin typeface="Federo"/>
                <a:ea typeface="Federo"/>
                <a:cs typeface="Federo"/>
                <a:sym typeface="Federo"/>
              </a:rPr>
              <a:t>Ne pas aller à l’école si vous avez de la fièvre.</a:t>
            </a:r>
            <a:endParaRPr/>
          </a:p>
          <a:p>
            <a:pPr marL="342900" lvl="0" indent="-237172" algn="l" rtl="0">
              <a:lnSpc>
                <a:spcPct val="80000"/>
              </a:lnSpc>
              <a:spcBef>
                <a:spcPts val="333"/>
              </a:spcBef>
              <a:spcAft>
                <a:spcPts val="0"/>
              </a:spcAft>
              <a:buClr>
                <a:schemeClr val="dk1"/>
              </a:buClr>
              <a:buSzPts val="1665"/>
              <a:buNone/>
            </a:pPr>
            <a:endParaRPr sz="1665" b="1">
              <a:latin typeface="Federo"/>
              <a:ea typeface="Federo"/>
              <a:cs typeface="Federo"/>
              <a:sym typeface="Federo"/>
            </a:endParaRPr>
          </a:p>
          <a:p>
            <a:pPr marL="342900" lvl="0" indent="-342900" algn="l" rtl="0">
              <a:lnSpc>
                <a:spcPct val="80000"/>
              </a:lnSpc>
              <a:spcBef>
                <a:spcPts val="333"/>
              </a:spcBef>
              <a:spcAft>
                <a:spcPts val="0"/>
              </a:spcAft>
              <a:buClr>
                <a:schemeClr val="dk1"/>
              </a:buClr>
              <a:buSzPts val="1665"/>
              <a:buChar char="•"/>
            </a:pPr>
            <a:r>
              <a:rPr lang="it-IT" sz="1665" b="1">
                <a:latin typeface="Federo"/>
                <a:ea typeface="Federo"/>
                <a:cs typeface="Federo"/>
                <a:sym typeface="Federo"/>
              </a:rPr>
              <a:t>Put on the mask before entering the school. </a:t>
            </a:r>
            <a:endParaRPr/>
          </a:p>
          <a:p>
            <a:pPr marL="342900" lvl="0" indent="-342900" algn="l" rtl="0">
              <a:lnSpc>
                <a:spcPct val="80000"/>
              </a:lnSpc>
              <a:spcBef>
                <a:spcPts val="333"/>
              </a:spcBef>
              <a:spcAft>
                <a:spcPts val="0"/>
              </a:spcAft>
              <a:buClr>
                <a:schemeClr val="dk1"/>
              </a:buClr>
              <a:buSzPts val="1665"/>
              <a:buChar char="•"/>
            </a:pPr>
            <a:r>
              <a:rPr lang="it-IT" sz="1665" b="1">
                <a:latin typeface="Federo"/>
                <a:ea typeface="Federo"/>
                <a:cs typeface="Federo"/>
                <a:sym typeface="Federo"/>
              </a:rPr>
              <a:t>Mettre le masque avant d’entrer à l’école.</a:t>
            </a:r>
            <a:endParaRPr/>
          </a:p>
          <a:p>
            <a:pPr marL="342900" lvl="0" indent="-237172" algn="l" rtl="0">
              <a:lnSpc>
                <a:spcPct val="80000"/>
              </a:lnSpc>
              <a:spcBef>
                <a:spcPts val="333"/>
              </a:spcBef>
              <a:spcAft>
                <a:spcPts val="0"/>
              </a:spcAft>
              <a:buClr>
                <a:schemeClr val="dk1"/>
              </a:buClr>
              <a:buSzPts val="1665"/>
              <a:buNone/>
            </a:pPr>
            <a:endParaRPr sz="1665" b="1">
              <a:latin typeface="Federo"/>
              <a:ea typeface="Federo"/>
              <a:cs typeface="Federo"/>
              <a:sym typeface="Federo"/>
            </a:endParaRPr>
          </a:p>
          <a:p>
            <a:pPr marL="342900" lvl="0" indent="-342900" algn="l" rtl="0">
              <a:lnSpc>
                <a:spcPct val="80000"/>
              </a:lnSpc>
              <a:spcBef>
                <a:spcPts val="333"/>
              </a:spcBef>
              <a:spcAft>
                <a:spcPts val="0"/>
              </a:spcAft>
              <a:buClr>
                <a:schemeClr val="dk1"/>
              </a:buClr>
              <a:buSzPts val="1665"/>
              <a:buChar char="•"/>
            </a:pPr>
            <a:r>
              <a:rPr lang="it-IT" sz="1665" b="1">
                <a:latin typeface="Federo"/>
                <a:ea typeface="Federo"/>
                <a:cs typeface="Federo"/>
                <a:sym typeface="Federo"/>
              </a:rPr>
              <a:t>Remember to put in your schoolbag a spare mask. </a:t>
            </a:r>
            <a:endParaRPr/>
          </a:p>
          <a:p>
            <a:pPr marL="342900" lvl="0" indent="-342900" algn="l" rtl="0">
              <a:lnSpc>
                <a:spcPct val="80000"/>
              </a:lnSpc>
              <a:spcBef>
                <a:spcPts val="333"/>
              </a:spcBef>
              <a:spcAft>
                <a:spcPts val="0"/>
              </a:spcAft>
              <a:buClr>
                <a:schemeClr val="dk1"/>
              </a:buClr>
              <a:buSzPts val="1665"/>
              <a:buChar char="•"/>
            </a:pPr>
            <a:r>
              <a:rPr lang="it-IT" sz="1665" b="1">
                <a:latin typeface="Federo"/>
                <a:ea typeface="Federo"/>
                <a:cs typeface="Federo"/>
                <a:sym typeface="Federo"/>
              </a:rPr>
              <a:t>Ne pas oublier d’emporter un masque de rechange dans votre sac à dos. </a:t>
            </a:r>
            <a:endParaRPr/>
          </a:p>
          <a:p>
            <a:pPr marL="342900" lvl="0" indent="-237172" algn="l" rtl="0">
              <a:lnSpc>
                <a:spcPct val="80000"/>
              </a:lnSpc>
              <a:spcBef>
                <a:spcPts val="333"/>
              </a:spcBef>
              <a:spcAft>
                <a:spcPts val="0"/>
              </a:spcAft>
              <a:buClr>
                <a:schemeClr val="dk1"/>
              </a:buClr>
              <a:buSzPts val="1665"/>
              <a:buNone/>
            </a:pPr>
            <a:endParaRPr sz="1665" b="1">
              <a:latin typeface="Federo"/>
              <a:ea typeface="Federo"/>
              <a:cs typeface="Federo"/>
              <a:sym typeface="Federo"/>
            </a:endParaRPr>
          </a:p>
          <a:p>
            <a:pPr marL="342900" lvl="0" indent="-342900" algn="l" rtl="0">
              <a:lnSpc>
                <a:spcPct val="80000"/>
              </a:lnSpc>
              <a:spcBef>
                <a:spcPts val="333"/>
              </a:spcBef>
              <a:spcAft>
                <a:spcPts val="0"/>
              </a:spcAft>
              <a:buClr>
                <a:schemeClr val="dk1"/>
              </a:buClr>
              <a:buSzPts val="1665"/>
              <a:buChar char="•"/>
            </a:pPr>
            <a:r>
              <a:rPr lang="it-IT" sz="1665" b="1">
                <a:latin typeface="Federo"/>
                <a:ea typeface="Federo"/>
                <a:cs typeface="Federo"/>
                <a:sym typeface="Federo"/>
              </a:rPr>
              <a:t>Keep a distance of one meter. </a:t>
            </a:r>
            <a:endParaRPr/>
          </a:p>
          <a:p>
            <a:pPr marL="342900" lvl="0" indent="-342900" algn="l" rtl="0">
              <a:lnSpc>
                <a:spcPct val="80000"/>
              </a:lnSpc>
              <a:spcBef>
                <a:spcPts val="333"/>
              </a:spcBef>
              <a:spcAft>
                <a:spcPts val="0"/>
              </a:spcAft>
              <a:buClr>
                <a:schemeClr val="dk1"/>
              </a:buClr>
              <a:buSzPts val="1665"/>
              <a:buChar char="•"/>
            </a:pPr>
            <a:r>
              <a:rPr lang="it-IT" sz="1665" b="1">
                <a:latin typeface="Federo"/>
                <a:ea typeface="Federo"/>
                <a:cs typeface="Federo"/>
                <a:sym typeface="Federo"/>
              </a:rPr>
              <a:t>Maintenir une distance d’un mètre. </a:t>
            </a:r>
            <a:endParaRPr/>
          </a:p>
          <a:p>
            <a:pPr marL="342900" lvl="0" indent="-237172" algn="l" rtl="0">
              <a:lnSpc>
                <a:spcPct val="80000"/>
              </a:lnSpc>
              <a:spcBef>
                <a:spcPts val="333"/>
              </a:spcBef>
              <a:spcAft>
                <a:spcPts val="0"/>
              </a:spcAft>
              <a:buClr>
                <a:schemeClr val="dk1"/>
              </a:buClr>
              <a:buSzPts val="1665"/>
              <a:buNone/>
            </a:pPr>
            <a:endParaRPr sz="1665" b="1">
              <a:latin typeface="Federo"/>
              <a:ea typeface="Federo"/>
              <a:cs typeface="Federo"/>
              <a:sym typeface="Federo"/>
            </a:endParaRPr>
          </a:p>
          <a:p>
            <a:pPr marL="342900" lvl="0" indent="-237172" algn="l" rtl="0">
              <a:lnSpc>
                <a:spcPct val="80000"/>
              </a:lnSpc>
              <a:spcBef>
                <a:spcPts val="333"/>
              </a:spcBef>
              <a:spcAft>
                <a:spcPts val="0"/>
              </a:spcAft>
              <a:buClr>
                <a:schemeClr val="dk1"/>
              </a:buClr>
              <a:buSzPts val="1665"/>
              <a:buNone/>
            </a:pPr>
            <a:endParaRPr sz="1665" b="1">
              <a:latin typeface="Federo"/>
              <a:ea typeface="Federo"/>
              <a:cs typeface="Federo"/>
              <a:sym typeface="Federo"/>
            </a:endParaRPr>
          </a:p>
          <a:p>
            <a:pPr marL="342900" lvl="0" indent="-237172" algn="l" rtl="0">
              <a:lnSpc>
                <a:spcPct val="80000"/>
              </a:lnSpc>
              <a:spcBef>
                <a:spcPts val="333"/>
              </a:spcBef>
              <a:spcAft>
                <a:spcPts val="0"/>
              </a:spcAft>
              <a:buClr>
                <a:schemeClr val="dk1"/>
              </a:buClr>
              <a:buSzPts val="1665"/>
              <a:buNone/>
            </a:pPr>
            <a:endParaRPr sz="1665" b="1">
              <a:latin typeface="Federo"/>
              <a:ea typeface="Federo"/>
              <a:cs typeface="Federo"/>
              <a:sym typeface="Federo"/>
            </a:endParaRPr>
          </a:p>
          <a:p>
            <a:pPr marL="342900" lvl="0" indent="-237172" algn="l" rtl="0">
              <a:lnSpc>
                <a:spcPct val="80000"/>
              </a:lnSpc>
              <a:spcBef>
                <a:spcPts val="333"/>
              </a:spcBef>
              <a:spcAft>
                <a:spcPts val="0"/>
              </a:spcAft>
              <a:buClr>
                <a:schemeClr val="dk1"/>
              </a:buClr>
              <a:buSzPts val="1665"/>
              <a:buNone/>
            </a:pPr>
            <a:endParaRPr sz="1665" b="1">
              <a:latin typeface="Federo"/>
              <a:ea typeface="Federo"/>
              <a:cs typeface="Federo"/>
              <a:sym typeface="Federo"/>
            </a:endParaRPr>
          </a:p>
        </p:txBody>
      </p:sp>
      <p:pic>
        <p:nvPicPr>
          <p:cNvPr id="99" name="Google Shape;99;p2"/>
          <p:cNvPicPr preferRelativeResize="0"/>
          <p:nvPr/>
        </p:nvPicPr>
        <p:blipFill rotWithShape="1">
          <a:blip r:embed="rId3">
            <a:alphaModFix/>
          </a:blip>
          <a:srcRect/>
          <a:stretch/>
        </p:blipFill>
        <p:spPr>
          <a:xfrm>
            <a:off x="6251593" y="1535109"/>
            <a:ext cx="2857500" cy="1905000"/>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4822291" y="3466176"/>
            <a:ext cx="2858603" cy="1851227"/>
          </a:xfrm>
          <a:prstGeom prst="rect">
            <a:avLst/>
          </a:prstGeom>
          <a:noFill/>
          <a:ln>
            <a:noFill/>
          </a:ln>
        </p:spPr>
      </p:pic>
      <p:pic>
        <p:nvPicPr>
          <p:cNvPr id="101" name="Google Shape;101;p2"/>
          <p:cNvPicPr preferRelativeResize="0"/>
          <p:nvPr/>
        </p:nvPicPr>
        <p:blipFill rotWithShape="1">
          <a:blip r:embed="rId5">
            <a:alphaModFix/>
          </a:blip>
          <a:srcRect/>
          <a:stretch/>
        </p:blipFill>
        <p:spPr>
          <a:xfrm>
            <a:off x="5991659" y="5285345"/>
            <a:ext cx="3024336" cy="15726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body" idx="1"/>
          </p:nvPr>
        </p:nvSpPr>
        <p:spPr>
          <a:xfrm>
            <a:off x="179512" y="1202022"/>
            <a:ext cx="4499992" cy="517403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1470"/>
              <a:buChar char="•"/>
            </a:pPr>
            <a:r>
              <a:rPr lang="it-IT" sz="1470" b="1">
                <a:latin typeface="Federo"/>
                <a:ea typeface="Federo"/>
                <a:cs typeface="Federo"/>
                <a:sym typeface="Federo"/>
              </a:rPr>
              <a:t>Greet without shaking hands and often hygenize your hands. </a:t>
            </a:r>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Saluer sans serrer la main et désinfecter les mains.</a:t>
            </a:r>
            <a:endParaRPr/>
          </a:p>
          <a:p>
            <a:pPr marL="342900" lvl="0" indent="-249555" algn="l" rtl="0">
              <a:lnSpc>
                <a:spcPct val="80000"/>
              </a:lnSpc>
              <a:spcBef>
                <a:spcPts val="294"/>
              </a:spcBef>
              <a:spcAft>
                <a:spcPts val="0"/>
              </a:spcAft>
              <a:buClr>
                <a:schemeClr val="dk1"/>
              </a:buClr>
              <a:buSzPts val="1470"/>
              <a:buNone/>
            </a:pPr>
            <a:endParaRPr sz="1470" b="1">
              <a:latin typeface="Federo"/>
              <a:ea typeface="Federo"/>
              <a:cs typeface="Federo"/>
              <a:sym typeface="Federo"/>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Always keep the mask when you’re in the class and lower it only if you have to drink or eat.</a:t>
            </a:r>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En classe farder toujours le masque et abaisser-la uniquement si vous buvez ou si vous mangez une collation.</a:t>
            </a:r>
            <a:endParaRPr/>
          </a:p>
          <a:p>
            <a:pPr marL="342900" lvl="0" indent="-249555" algn="l" rtl="0">
              <a:lnSpc>
                <a:spcPct val="80000"/>
              </a:lnSpc>
              <a:spcBef>
                <a:spcPts val="294"/>
              </a:spcBef>
              <a:spcAft>
                <a:spcPts val="0"/>
              </a:spcAft>
              <a:buClr>
                <a:schemeClr val="dk1"/>
              </a:buClr>
              <a:buSzPts val="1470"/>
              <a:buNone/>
            </a:pPr>
            <a:endParaRPr sz="1470" b="1">
              <a:latin typeface="Federo"/>
              <a:ea typeface="Federo"/>
              <a:cs typeface="Federo"/>
              <a:sym typeface="Federo"/>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Cough or sneeze into a disposable tissue.</a:t>
            </a:r>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Tousser or éternuer dans un mouchoir jetable.</a:t>
            </a:r>
            <a:endParaRPr/>
          </a:p>
          <a:p>
            <a:pPr marL="342900" lvl="0" indent="-249555" algn="l" rtl="0">
              <a:lnSpc>
                <a:spcPct val="80000"/>
              </a:lnSpc>
              <a:spcBef>
                <a:spcPts val="294"/>
              </a:spcBef>
              <a:spcAft>
                <a:spcPts val="0"/>
              </a:spcAft>
              <a:buClr>
                <a:schemeClr val="dk1"/>
              </a:buClr>
              <a:buSzPts val="1470"/>
              <a:buNone/>
            </a:pPr>
            <a:endParaRPr sz="1470" b="1">
              <a:latin typeface="Federo"/>
              <a:ea typeface="Federo"/>
              <a:cs typeface="Federo"/>
              <a:sym typeface="Federo"/>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Don’t share the school material.</a:t>
            </a:r>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Ne  pas partager  la  fourniture scolaire.</a:t>
            </a:r>
            <a:endParaRPr/>
          </a:p>
          <a:p>
            <a:pPr marL="342900" lvl="0" indent="-249555" algn="l" rtl="0">
              <a:lnSpc>
                <a:spcPct val="80000"/>
              </a:lnSpc>
              <a:spcBef>
                <a:spcPts val="294"/>
              </a:spcBef>
              <a:spcAft>
                <a:spcPts val="0"/>
              </a:spcAft>
              <a:buClr>
                <a:schemeClr val="dk1"/>
              </a:buClr>
              <a:buSzPts val="1470"/>
              <a:buNone/>
            </a:pPr>
            <a:endParaRPr sz="1470" b="1">
              <a:latin typeface="Federo"/>
              <a:ea typeface="Federo"/>
              <a:cs typeface="Federo"/>
              <a:sym typeface="Federo"/>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Air the class.</a:t>
            </a:r>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Aérer la classe.</a:t>
            </a:r>
            <a:endParaRPr/>
          </a:p>
          <a:p>
            <a:pPr marL="342900" lvl="0" indent="-249555" algn="l" rtl="0">
              <a:lnSpc>
                <a:spcPct val="80000"/>
              </a:lnSpc>
              <a:spcBef>
                <a:spcPts val="294"/>
              </a:spcBef>
              <a:spcAft>
                <a:spcPts val="0"/>
              </a:spcAft>
              <a:buClr>
                <a:schemeClr val="dk1"/>
              </a:buClr>
              <a:buSzPts val="1470"/>
              <a:buNone/>
            </a:pPr>
            <a:endParaRPr sz="1470" b="1">
              <a:latin typeface="Federo"/>
              <a:ea typeface="Federo"/>
              <a:cs typeface="Federo"/>
              <a:sym typeface="Federo"/>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Report to the teacher an eventual illness or any discomfort.</a:t>
            </a:r>
            <a:endParaRPr/>
          </a:p>
          <a:p>
            <a:pPr marL="342900" lvl="0" indent="-342900" algn="l" rtl="0">
              <a:lnSpc>
                <a:spcPct val="80000"/>
              </a:lnSpc>
              <a:spcBef>
                <a:spcPts val="294"/>
              </a:spcBef>
              <a:spcAft>
                <a:spcPts val="0"/>
              </a:spcAft>
              <a:buClr>
                <a:schemeClr val="dk1"/>
              </a:buClr>
              <a:buSzPts val="1470"/>
              <a:buChar char="•"/>
            </a:pPr>
            <a:r>
              <a:rPr lang="it-IT" sz="1470" b="1">
                <a:latin typeface="Federo"/>
                <a:ea typeface="Federo"/>
                <a:cs typeface="Federo"/>
                <a:sym typeface="Federo"/>
              </a:rPr>
              <a:t>Signaler au professeur une éventuelle malaise.</a:t>
            </a:r>
            <a:endParaRPr/>
          </a:p>
          <a:p>
            <a:pPr marL="342900" lvl="0" indent="-262890" algn="l" rtl="0">
              <a:lnSpc>
                <a:spcPct val="80000"/>
              </a:lnSpc>
              <a:spcBef>
                <a:spcPts val="252"/>
              </a:spcBef>
              <a:spcAft>
                <a:spcPts val="0"/>
              </a:spcAft>
              <a:buClr>
                <a:schemeClr val="dk1"/>
              </a:buClr>
              <a:buSzPts val="1260"/>
              <a:buNone/>
            </a:pPr>
            <a:endParaRPr sz="1260" b="1">
              <a:latin typeface="Federo"/>
              <a:ea typeface="Federo"/>
              <a:cs typeface="Federo"/>
              <a:sym typeface="Federo"/>
            </a:endParaRPr>
          </a:p>
        </p:txBody>
      </p:sp>
      <p:pic>
        <p:nvPicPr>
          <p:cNvPr id="107" name="Google Shape;107;p3"/>
          <p:cNvPicPr preferRelativeResize="0"/>
          <p:nvPr/>
        </p:nvPicPr>
        <p:blipFill rotWithShape="1">
          <a:blip r:embed="rId3">
            <a:alphaModFix/>
          </a:blip>
          <a:srcRect l="3447" t="15205" r="6896" b="2251"/>
          <a:stretch/>
        </p:blipFill>
        <p:spPr>
          <a:xfrm>
            <a:off x="4860032" y="996407"/>
            <a:ext cx="3744416" cy="2736304"/>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5134503" y="3732711"/>
            <a:ext cx="3981336" cy="26608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p:nvPr/>
        </p:nvSpPr>
        <p:spPr>
          <a:xfrm>
            <a:off x="3779912" y="-819472"/>
            <a:ext cx="187220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5400" b="1" i="0" u="none" strike="noStrike" cap="none">
                <a:solidFill>
                  <a:srgbClr val="FF0000"/>
                </a:solidFill>
                <a:latin typeface="Federo"/>
                <a:ea typeface="Federo"/>
                <a:cs typeface="Federo"/>
                <a:sym typeface="Federo"/>
              </a:rPr>
              <a:t>                                     FAQ</a:t>
            </a:r>
            <a:endParaRPr/>
          </a:p>
        </p:txBody>
      </p:sp>
      <p:sp>
        <p:nvSpPr>
          <p:cNvPr id="114" name="Google Shape;114;p4"/>
          <p:cNvSpPr txBox="1"/>
          <p:nvPr/>
        </p:nvSpPr>
        <p:spPr>
          <a:xfrm>
            <a:off x="107504" y="1314584"/>
            <a:ext cx="8979885" cy="5724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Federo"/>
              <a:ea typeface="Federo"/>
              <a:cs typeface="Federo"/>
              <a:sym typeface="Federo"/>
            </a:endParaRPr>
          </a:p>
          <a:p>
            <a:pPr marL="0" marR="0" lvl="0" indent="0" algn="l" rtl="0">
              <a:spcBef>
                <a:spcPts val="0"/>
              </a:spcBef>
              <a:spcAft>
                <a:spcPts val="0"/>
              </a:spcAft>
              <a:buNone/>
            </a:pPr>
            <a:r>
              <a:rPr lang="it-IT" sz="2400" b="1">
                <a:solidFill>
                  <a:schemeClr val="dk1"/>
                </a:solidFill>
                <a:latin typeface="Federo"/>
                <a:ea typeface="Federo"/>
                <a:cs typeface="Federo"/>
                <a:sym typeface="Federo"/>
              </a:rPr>
              <a:t>1. Quelle est la différence entre l’isolement et la quarantaine?</a:t>
            </a:r>
            <a:endParaRPr/>
          </a:p>
          <a:p>
            <a:pPr marL="0" marR="0" lvl="0" indent="0" algn="l" rtl="0">
              <a:spcBef>
                <a:spcPts val="0"/>
              </a:spcBef>
              <a:spcAft>
                <a:spcPts val="0"/>
              </a:spcAft>
              <a:buNone/>
            </a:pPr>
            <a:r>
              <a:rPr lang="it-IT" sz="2400" b="1">
                <a:solidFill>
                  <a:schemeClr val="dk1"/>
                </a:solidFill>
                <a:latin typeface="Federo"/>
                <a:ea typeface="Federo"/>
                <a:cs typeface="Federo"/>
                <a:sym typeface="Federo"/>
              </a:rPr>
              <a:t>L’isolement des cas d’infection documenté par le SARS-COV 2 fait référence  à la séparation des personnes infecteés du reste de la communauté pendant la durée de la période de contagiosité, dans un environnement et des conditions qui empêchent la transmission de l’infection.</a:t>
            </a:r>
            <a:endParaRPr/>
          </a:p>
          <a:p>
            <a:pPr marL="0" marR="0" lvl="0" indent="0" algn="l" rtl="0">
              <a:spcBef>
                <a:spcPts val="0"/>
              </a:spcBef>
              <a:spcAft>
                <a:spcPts val="0"/>
              </a:spcAft>
              <a:buNone/>
            </a:pPr>
            <a:endParaRPr sz="2400" b="1">
              <a:solidFill>
                <a:schemeClr val="dk1"/>
              </a:solidFill>
              <a:latin typeface="Federo"/>
              <a:ea typeface="Federo"/>
              <a:cs typeface="Federo"/>
              <a:sym typeface="Federo"/>
            </a:endParaRPr>
          </a:p>
          <a:p>
            <a:pPr marL="0" marR="0" lvl="0" indent="0" algn="l" rtl="0">
              <a:spcBef>
                <a:spcPts val="0"/>
              </a:spcBef>
              <a:spcAft>
                <a:spcPts val="0"/>
              </a:spcAft>
              <a:buNone/>
            </a:pPr>
            <a:r>
              <a:rPr lang="it-IT" sz="2400" b="1">
                <a:solidFill>
                  <a:schemeClr val="dk1"/>
                </a:solidFill>
                <a:latin typeface="Federo"/>
                <a:ea typeface="Federo"/>
                <a:cs typeface="Federo"/>
                <a:sym typeface="Federo"/>
              </a:rPr>
              <a:t>La quarantaine, en revanche, fait référence à la restriction des déplacements des personnes en bonne  santé pendant la durée de la période d’incubation mais qui peuvent avoir été exposée à un agent infectieux ou à une maladie contageuse dans le but de surveiller l’apparition éventuelle de symptômes et d’identifier rapidement des nouveaux cas.</a:t>
            </a:r>
            <a:endParaRPr/>
          </a:p>
          <a:p>
            <a:pPr marL="0" marR="0" lvl="0" indent="0" algn="l" rtl="0">
              <a:spcBef>
                <a:spcPts val="0"/>
              </a:spcBef>
              <a:spcAft>
                <a:spcPts val="0"/>
              </a:spcAft>
              <a:buNone/>
            </a:pPr>
            <a:endParaRPr sz="1800" b="1">
              <a:solidFill>
                <a:schemeClr val="dk1"/>
              </a:solidFill>
              <a:latin typeface="Federo"/>
              <a:ea typeface="Federo"/>
              <a:cs typeface="Federo"/>
              <a:sym typeface="Federo"/>
            </a:endParaRPr>
          </a:p>
          <a:p>
            <a:pPr marL="0" marR="0" lvl="0" indent="0" algn="l" rtl="0">
              <a:spcBef>
                <a:spcPts val="0"/>
              </a:spcBef>
              <a:spcAft>
                <a:spcPts val="0"/>
              </a:spcAft>
              <a:buNone/>
            </a:pPr>
            <a:endParaRPr sz="1800" b="1">
              <a:solidFill>
                <a:schemeClr val="dk1"/>
              </a:solidFill>
              <a:latin typeface="Federo"/>
              <a:ea typeface="Federo"/>
              <a:cs typeface="Federo"/>
              <a:sym typeface="Federo"/>
            </a:endParaRPr>
          </a:p>
        </p:txBody>
      </p:sp>
      <p:pic>
        <p:nvPicPr>
          <p:cNvPr id="115" name="Google Shape;115;p4"/>
          <p:cNvPicPr preferRelativeResize="0"/>
          <p:nvPr/>
        </p:nvPicPr>
        <p:blipFill rotWithShape="1">
          <a:blip r:embed="rId3">
            <a:alphaModFix/>
          </a:blip>
          <a:srcRect/>
          <a:stretch/>
        </p:blipFill>
        <p:spPr>
          <a:xfrm>
            <a:off x="323528" y="988201"/>
            <a:ext cx="1152128" cy="5652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Federo"/>
              <a:buNone/>
            </a:pPr>
            <a:r>
              <a:rPr lang="it-IT" b="1">
                <a:solidFill>
                  <a:srgbClr val="FF0000"/>
                </a:solidFill>
                <a:latin typeface="Federo"/>
                <a:ea typeface="Federo"/>
                <a:cs typeface="Federo"/>
                <a:sym typeface="Federo"/>
              </a:rPr>
              <a:t>FAQ</a:t>
            </a:r>
            <a:endParaRPr/>
          </a:p>
        </p:txBody>
      </p:sp>
      <p:sp>
        <p:nvSpPr>
          <p:cNvPr id="121" name="Google Shape;121;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312"/>
              <a:buNone/>
            </a:pPr>
            <a:r>
              <a:rPr lang="it-IT" sz="2312" b="1">
                <a:latin typeface="Federo"/>
                <a:ea typeface="Federo"/>
                <a:cs typeface="Federo"/>
                <a:sym typeface="Federo"/>
              </a:rPr>
              <a:t>1. What is the difference between isolation and quarantine?</a:t>
            </a:r>
            <a:endParaRPr/>
          </a:p>
          <a:p>
            <a:pPr marL="0" lvl="0" indent="0" algn="l" rtl="0">
              <a:lnSpc>
                <a:spcPct val="90000"/>
              </a:lnSpc>
              <a:spcBef>
                <a:spcPts val="592"/>
              </a:spcBef>
              <a:spcAft>
                <a:spcPts val="0"/>
              </a:spcAft>
              <a:buClr>
                <a:schemeClr val="dk1"/>
              </a:buClr>
              <a:buSzPts val="2312"/>
              <a:buNone/>
            </a:pPr>
            <a:r>
              <a:rPr lang="it-IT" sz="2312" b="1">
                <a:latin typeface="Federo"/>
                <a:ea typeface="Federo"/>
                <a:cs typeface="Federo"/>
                <a:sym typeface="Federo"/>
              </a:rPr>
              <a:t>The isolation of documented SARS-COV-2 infection cases refers to the separation of people infected by  the rest of the community for the</a:t>
            </a:r>
            <a:r>
              <a:rPr lang="it-IT" sz="2960" b="1">
                <a:latin typeface="Federo"/>
                <a:ea typeface="Federo"/>
                <a:cs typeface="Federo"/>
                <a:sym typeface="Federo"/>
              </a:rPr>
              <a:t> </a:t>
            </a:r>
            <a:r>
              <a:rPr lang="it-IT" sz="2312" b="1">
                <a:latin typeface="Federo"/>
                <a:ea typeface="Federo"/>
                <a:cs typeface="Federo"/>
                <a:sym typeface="Federo"/>
              </a:rPr>
              <a:t>duration of the contagiousness period, in environment and conditions such to prevent the transmission of the infection.</a:t>
            </a:r>
            <a:endParaRPr/>
          </a:p>
          <a:p>
            <a:pPr marL="0" lvl="0" indent="0" algn="l" rtl="0">
              <a:lnSpc>
                <a:spcPct val="90000"/>
              </a:lnSpc>
              <a:spcBef>
                <a:spcPts val="462"/>
              </a:spcBef>
              <a:spcAft>
                <a:spcPts val="0"/>
              </a:spcAft>
              <a:buClr>
                <a:schemeClr val="dk1"/>
              </a:buClr>
              <a:buSzPts val="2312"/>
              <a:buNone/>
            </a:pPr>
            <a:endParaRPr sz="2312" b="1">
              <a:latin typeface="Federo"/>
              <a:ea typeface="Federo"/>
              <a:cs typeface="Federo"/>
              <a:sym typeface="Federo"/>
            </a:endParaRPr>
          </a:p>
          <a:p>
            <a:pPr marL="0" lvl="0" indent="0" algn="l" rtl="0">
              <a:lnSpc>
                <a:spcPct val="90000"/>
              </a:lnSpc>
              <a:spcBef>
                <a:spcPts val="462"/>
              </a:spcBef>
              <a:spcAft>
                <a:spcPts val="0"/>
              </a:spcAft>
              <a:buClr>
                <a:schemeClr val="dk1"/>
              </a:buClr>
              <a:buSzPts val="2312"/>
              <a:buNone/>
            </a:pPr>
            <a:r>
              <a:rPr lang="it-IT" sz="2312" b="1">
                <a:latin typeface="Federo"/>
                <a:ea typeface="Federo"/>
                <a:cs typeface="Federo"/>
                <a:sym typeface="Federo"/>
              </a:rPr>
              <a:t>Quarantine, instead, refers to the restriction of healthy people movements for the duration of the incubation period, that they may have been exposed to an infectious agent or a contagious illness, with the goal of monitoring the eventual appearance of symptoms and identifying seasonably new cases.</a:t>
            </a:r>
            <a:endParaRPr/>
          </a:p>
        </p:txBody>
      </p:sp>
      <p:pic>
        <p:nvPicPr>
          <p:cNvPr id="122" name="Google Shape;122;p5"/>
          <p:cNvPicPr preferRelativeResize="0"/>
          <p:nvPr/>
        </p:nvPicPr>
        <p:blipFill rotWithShape="1">
          <a:blip r:embed="rId3">
            <a:alphaModFix/>
          </a:blip>
          <a:srcRect/>
          <a:stretch/>
        </p:blipFill>
        <p:spPr>
          <a:xfrm>
            <a:off x="467544" y="908720"/>
            <a:ext cx="1222587" cy="6132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Federo"/>
              <a:buNone/>
            </a:pPr>
            <a:r>
              <a:rPr lang="it-IT" b="1">
                <a:solidFill>
                  <a:srgbClr val="FF0000"/>
                </a:solidFill>
                <a:latin typeface="Federo"/>
                <a:ea typeface="Federo"/>
                <a:cs typeface="Federo"/>
                <a:sym typeface="Federo"/>
              </a:rPr>
              <a:t>FAQ</a:t>
            </a:r>
            <a:endParaRPr/>
          </a:p>
        </p:txBody>
      </p:sp>
      <p:sp>
        <p:nvSpPr>
          <p:cNvPr id="128" name="Google Shape;128;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r>
              <a:rPr lang="it-IT" sz="1600" b="1">
                <a:latin typeface="Federo"/>
                <a:ea typeface="Federo"/>
                <a:cs typeface="Federo"/>
                <a:sym typeface="Federo"/>
              </a:rPr>
              <a:t>2. Si un élève ou un enseignant vit avec un cas de SARS-COV 2 établi, doit-il être placé en quarantaine ? Il doit être mis en quarantaine après évaluation por le  service de prévention.</a:t>
            </a:r>
            <a:endParaRPr/>
          </a:p>
          <a:p>
            <a:pPr marL="0" lvl="0" indent="0" algn="l" rtl="0">
              <a:spcBef>
                <a:spcPts val="320"/>
              </a:spcBef>
              <a:spcAft>
                <a:spcPts val="0"/>
              </a:spcAft>
              <a:buClr>
                <a:schemeClr val="dk1"/>
              </a:buClr>
              <a:buSzPts val="1600"/>
              <a:buNone/>
            </a:pPr>
            <a:endParaRPr sz="1600" b="1">
              <a:latin typeface="Federo"/>
              <a:ea typeface="Federo"/>
              <a:cs typeface="Federo"/>
              <a:sym typeface="Federo"/>
            </a:endParaRPr>
          </a:p>
          <a:p>
            <a:pPr marL="0" lvl="0" indent="0" algn="l" rtl="0">
              <a:spcBef>
                <a:spcPts val="320"/>
              </a:spcBef>
              <a:spcAft>
                <a:spcPts val="0"/>
              </a:spcAft>
              <a:buClr>
                <a:schemeClr val="dk1"/>
              </a:buClr>
              <a:buSzPts val="1600"/>
              <a:buNone/>
            </a:pPr>
            <a:r>
              <a:rPr lang="it-IT" sz="1600" b="1">
                <a:latin typeface="Federo"/>
                <a:ea typeface="Federo"/>
                <a:cs typeface="Federo"/>
                <a:sym typeface="Federo"/>
              </a:rPr>
              <a:t>Les contacts étroits ( par exemple camarades de classe de l’élève  en quarantaine ) ne nécessitent pas de mise en quarantaine, sauf évaluation complémentaire pour le service de prévention.</a:t>
            </a:r>
            <a:endParaRPr/>
          </a:p>
          <a:p>
            <a:pPr marL="0" lvl="0" indent="0" algn="l" rtl="0">
              <a:spcBef>
                <a:spcPts val="320"/>
              </a:spcBef>
              <a:spcAft>
                <a:spcPts val="0"/>
              </a:spcAft>
              <a:buClr>
                <a:schemeClr val="dk1"/>
              </a:buClr>
              <a:buSzPts val="1600"/>
              <a:buNone/>
            </a:pPr>
            <a:endParaRPr sz="1600" b="1">
              <a:latin typeface="Federo"/>
              <a:ea typeface="Federo"/>
              <a:cs typeface="Federo"/>
              <a:sym typeface="Federo"/>
            </a:endParaRPr>
          </a:p>
          <a:p>
            <a:pPr marL="0" lvl="0" indent="0" algn="l" rtl="0">
              <a:spcBef>
                <a:spcPts val="320"/>
              </a:spcBef>
              <a:spcAft>
                <a:spcPts val="0"/>
              </a:spcAft>
              <a:buClr>
                <a:schemeClr val="dk1"/>
              </a:buClr>
              <a:buSzPts val="1600"/>
              <a:buNone/>
            </a:pPr>
            <a:endParaRPr sz="1600" b="1">
              <a:latin typeface="Federo"/>
              <a:ea typeface="Federo"/>
              <a:cs typeface="Federo"/>
              <a:sym typeface="Federo"/>
            </a:endParaRPr>
          </a:p>
          <a:p>
            <a:pPr marL="0" lvl="0" indent="0" algn="l" rtl="0">
              <a:spcBef>
                <a:spcPts val="320"/>
              </a:spcBef>
              <a:spcAft>
                <a:spcPts val="0"/>
              </a:spcAft>
              <a:buClr>
                <a:schemeClr val="dk1"/>
              </a:buClr>
              <a:buSzPts val="1600"/>
              <a:buNone/>
            </a:pPr>
            <a:endParaRPr sz="1600" b="1">
              <a:latin typeface="Federo"/>
              <a:ea typeface="Federo"/>
              <a:cs typeface="Federo"/>
              <a:sym typeface="Federo"/>
            </a:endParaRPr>
          </a:p>
          <a:p>
            <a:pPr marL="0" lvl="0" indent="0" algn="l" rtl="0">
              <a:spcBef>
                <a:spcPts val="320"/>
              </a:spcBef>
              <a:spcAft>
                <a:spcPts val="0"/>
              </a:spcAft>
              <a:buClr>
                <a:schemeClr val="dk1"/>
              </a:buClr>
              <a:buSzPts val="1600"/>
              <a:buNone/>
            </a:pPr>
            <a:r>
              <a:rPr lang="it-IT" sz="1600" b="1">
                <a:latin typeface="Federo"/>
                <a:ea typeface="Federo"/>
                <a:cs typeface="Federo"/>
                <a:sym typeface="Federo"/>
              </a:rPr>
              <a:t>2. If a student, or a school operator, lives with an ascertained case Sars-Cov-2 must he be placed in quarantine?</a:t>
            </a:r>
            <a:endParaRPr/>
          </a:p>
          <a:p>
            <a:pPr marL="0" lvl="0" indent="0" algn="l" rtl="0">
              <a:spcBef>
                <a:spcPts val="320"/>
              </a:spcBef>
              <a:spcAft>
                <a:spcPts val="0"/>
              </a:spcAft>
              <a:buClr>
                <a:schemeClr val="dk1"/>
              </a:buClr>
              <a:buSzPts val="1600"/>
              <a:buNone/>
            </a:pPr>
            <a:r>
              <a:rPr lang="it-IT" sz="1600" b="1">
                <a:latin typeface="Federo"/>
                <a:ea typeface="Federo"/>
                <a:cs typeface="Federo"/>
                <a:sym typeface="Federo"/>
              </a:rPr>
              <a:t>Yes, he must be placed in quarantine under the decision of the Department of Prevention. Any eventual close contacts( for example classmates of the pupil in quarantine) don’t need to be in quarantine, unless subsequent evaluations by the Department of Prevention.</a:t>
            </a:r>
            <a:endParaRPr/>
          </a:p>
          <a:p>
            <a:pPr marL="0" lvl="0" indent="0" algn="l" rtl="0">
              <a:spcBef>
                <a:spcPts val="320"/>
              </a:spcBef>
              <a:spcAft>
                <a:spcPts val="0"/>
              </a:spcAft>
              <a:buClr>
                <a:schemeClr val="dk1"/>
              </a:buClr>
              <a:buSzPts val="1600"/>
              <a:buNone/>
            </a:pPr>
            <a:endParaRPr sz="1600" b="1">
              <a:latin typeface="Federo"/>
              <a:ea typeface="Federo"/>
              <a:cs typeface="Federo"/>
              <a:sym typeface="Federo"/>
            </a:endParaRPr>
          </a:p>
        </p:txBody>
      </p:sp>
      <p:pic>
        <p:nvPicPr>
          <p:cNvPr id="129" name="Google Shape;129;p6"/>
          <p:cNvPicPr preferRelativeResize="0"/>
          <p:nvPr/>
        </p:nvPicPr>
        <p:blipFill rotWithShape="1">
          <a:blip r:embed="rId3">
            <a:alphaModFix/>
          </a:blip>
          <a:srcRect/>
          <a:stretch/>
        </p:blipFill>
        <p:spPr>
          <a:xfrm>
            <a:off x="467544" y="980728"/>
            <a:ext cx="1152128" cy="565214"/>
          </a:xfrm>
          <a:prstGeom prst="rect">
            <a:avLst/>
          </a:prstGeom>
          <a:noFill/>
          <a:ln>
            <a:noFill/>
          </a:ln>
        </p:spPr>
      </p:pic>
      <p:pic>
        <p:nvPicPr>
          <p:cNvPr id="130" name="Google Shape;130;p6"/>
          <p:cNvPicPr preferRelativeResize="0"/>
          <p:nvPr/>
        </p:nvPicPr>
        <p:blipFill rotWithShape="1">
          <a:blip r:embed="rId4">
            <a:alphaModFix/>
          </a:blip>
          <a:srcRect/>
          <a:stretch/>
        </p:blipFill>
        <p:spPr>
          <a:xfrm>
            <a:off x="455156" y="3717032"/>
            <a:ext cx="1296144" cy="6480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Federo"/>
              <a:buNone/>
            </a:pPr>
            <a:r>
              <a:rPr lang="it-IT" b="1">
                <a:solidFill>
                  <a:srgbClr val="FF0000"/>
                </a:solidFill>
                <a:latin typeface="Federo"/>
                <a:ea typeface="Federo"/>
                <a:cs typeface="Federo"/>
                <a:sym typeface="Federo"/>
              </a:rPr>
              <a:t>FAQ</a:t>
            </a:r>
            <a:endParaRPr/>
          </a:p>
        </p:txBody>
      </p:sp>
      <p:sp>
        <p:nvSpPr>
          <p:cNvPr id="137" name="Google Shape;137;p7"/>
          <p:cNvSpPr txBox="1">
            <a:spLocks noGrp="1"/>
          </p:cNvSpPr>
          <p:nvPr>
            <p:ph type="body" idx="1"/>
          </p:nvPr>
        </p:nvSpPr>
        <p:spPr>
          <a:xfrm>
            <a:off x="323528" y="1484784"/>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it-IT" sz="1800" b="1">
                <a:latin typeface="Federo"/>
                <a:ea typeface="Federo"/>
                <a:cs typeface="Federo"/>
                <a:sym typeface="Federo"/>
              </a:rPr>
              <a:t>3. Dans le cas où un étudiant est placé en isolement familier obligatoire ou fiduciaire, l’isolement est-il étendu à tous les parents cohabitants?</a:t>
            </a:r>
            <a:endParaRPr/>
          </a:p>
          <a:p>
            <a:pPr marL="0" lvl="0" indent="0" algn="l" rtl="0">
              <a:spcBef>
                <a:spcPts val="360"/>
              </a:spcBef>
              <a:spcAft>
                <a:spcPts val="0"/>
              </a:spcAft>
              <a:buClr>
                <a:schemeClr val="dk1"/>
              </a:buClr>
              <a:buSzPts val="1800"/>
              <a:buNone/>
            </a:pPr>
            <a:r>
              <a:rPr lang="it-IT" sz="1800" b="1">
                <a:latin typeface="Federo"/>
                <a:ea typeface="Federo"/>
                <a:cs typeface="Federo"/>
                <a:sym typeface="Federo"/>
              </a:rPr>
              <a:t>Oui, si l’ élève est positif. </a:t>
            </a:r>
            <a:endParaRPr/>
          </a:p>
          <a:p>
            <a:pPr marL="0" lvl="0" indent="0" algn="l" rtl="0">
              <a:spcBef>
                <a:spcPts val="360"/>
              </a:spcBef>
              <a:spcAft>
                <a:spcPts val="0"/>
              </a:spcAft>
              <a:buClr>
                <a:schemeClr val="dk1"/>
              </a:buClr>
              <a:buSzPts val="1800"/>
              <a:buNone/>
            </a:pPr>
            <a:r>
              <a:rPr lang="it-IT" sz="1800" b="1">
                <a:latin typeface="Federo"/>
                <a:ea typeface="Federo"/>
                <a:cs typeface="Federo"/>
                <a:sym typeface="Federo"/>
              </a:rPr>
              <a:t>No au cas où il serait en quarantaine car le camarade de classe ( contact étroit testé positif pour Covid). </a:t>
            </a:r>
            <a:endParaRPr/>
          </a:p>
          <a:p>
            <a:pPr marL="0" lvl="0" indent="0" algn="l" rtl="0">
              <a:spcBef>
                <a:spcPts val="360"/>
              </a:spcBef>
              <a:spcAft>
                <a:spcPts val="0"/>
              </a:spcAft>
              <a:buClr>
                <a:schemeClr val="dk1"/>
              </a:buClr>
              <a:buSzPts val="1800"/>
              <a:buNone/>
            </a:pPr>
            <a:endParaRPr sz="1800" b="1">
              <a:latin typeface="Federo"/>
              <a:ea typeface="Federo"/>
              <a:cs typeface="Federo"/>
              <a:sym typeface="Federo"/>
            </a:endParaRPr>
          </a:p>
          <a:p>
            <a:pPr marL="0" lvl="0" indent="0" algn="l" rtl="0">
              <a:spcBef>
                <a:spcPts val="360"/>
              </a:spcBef>
              <a:spcAft>
                <a:spcPts val="0"/>
              </a:spcAft>
              <a:buClr>
                <a:schemeClr val="dk1"/>
              </a:buClr>
              <a:buSzPts val="1800"/>
              <a:buNone/>
            </a:pPr>
            <a:endParaRPr sz="1800" b="1">
              <a:latin typeface="Federo"/>
              <a:ea typeface="Federo"/>
              <a:cs typeface="Federo"/>
              <a:sym typeface="Federo"/>
            </a:endParaRPr>
          </a:p>
        </p:txBody>
      </p:sp>
      <p:pic>
        <p:nvPicPr>
          <p:cNvPr id="138" name="Google Shape;138;p7"/>
          <p:cNvPicPr preferRelativeResize="0"/>
          <p:nvPr/>
        </p:nvPicPr>
        <p:blipFill rotWithShape="1">
          <a:blip r:embed="rId3">
            <a:alphaModFix/>
          </a:blip>
          <a:srcRect/>
          <a:stretch/>
        </p:blipFill>
        <p:spPr>
          <a:xfrm>
            <a:off x="395536" y="985391"/>
            <a:ext cx="1152525" cy="566737"/>
          </a:xfrm>
          <a:prstGeom prst="rect">
            <a:avLst/>
          </a:prstGeom>
          <a:noFill/>
          <a:ln>
            <a:noFill/>
          </a:ln>
        </p:spPr>
      </p:pic>
      <p:pic>
        <p:nvPicPr>
          <p:cNvPr id="139" name="Google Shape;139;p7"/>
          <p:cNvPicPr preferRelativeResize="0"/>
          <p:nvPr/>
        </p:nvPicPr>
        <p:blipFill rotWithShape="1">
          <a:blip r:embed="rId4">
            <a:alphaModFix/>
          </a:blip>
          <a:srcRect/>
          <a:stretch/>
        </p:blipFill>
        <p:spPr>
          <a:xfrm>
            <a:off x="421641" y="3068960"/>
            <a:ext cx="1219200" cy="615950"/>
          </a:xfrm>
          <a:prstGeom prst="rect">
            <a:avLst/>
          </a:prstGeom>
          <a:noFill/>
          <a:ln>
            <a:noFill/>
          </a:ln>
        </p:spPr>
      </p:pic>
      <p:sp>
        <p:nvSpPr>
          <p:cNvPr id="140" name="Google Shape;140;p7"/>
          <p:cNvSpPr txBox="1"/>
          <p:nvPr/>
        </p:nvSpPr>
        <p:spPr>
          <a:xfrm>
            <a:off x="395536" y="3933056"/>
            <a:ext cx="72008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Federo"/>
                <a:ea typeface="Federo"/>
                <a:cs typeface="Federo"/>
                <a:sym typeface="Federo"/>
              </a:rPr>
              <a:t>In the case when a student gets put in compulsory or fiduciary domiciliary isolation, gets the isolation extended to all cohabiting relatives?</a:t>
            </a:r>
            <a:br>
              <a:rPr lang="it-IT" sz="1800" b="1">
                <a:solidFill>
                  <a:schemeClr val="dk1"/>
                </a:solidFill>
                <a:latin typeface="Federo"/>
                <a:ea typeface="Federo"/>
                <a:cs typeface="Federo"/>
                <a:sym typeface="Federo"/>
              </a:rPr>
            </a:br>
            <a:r>
              <a:rPr lang="it-IT" sz="1800" b="1">
                <a:solidFill>
                  <a:schemeClr val="dk1"/>
                </a:solidFill>
                <a:latin typeface="Federo"/>
                <a:ea typeface="Federo"/>
                <a:cs typeface="Federo"/>
                <a:sym typeface="Federo"/>
              </a:rPr>
              <a:t>Yes, if the student is positive. </a:t>
            </a:r>
            <a:endParaRPr/>
          </a:p>
          <a:p>
            <a:pPr marL="0" marR="0" lvl="0" indent="0" algn="l" rtl="0">
              <a:spcBef>
                <a:spcPts val="0"/>
              </a:spcBef>
              <a:spcAft>
                <a:spcPts val="0"/>
              </a:spcAft>
              <a:buNone/>
            </a:pPr>
            <a:r>
              <a:rPr lang="it-IT" sz="1800" b="1">
                <a:solidFill>
                  <a:schemeClr val="dk1"/>
                </a:solidFill>
                <a:latin typeface="Federo"/>
                <a:ea typeface="Federo"/>
                <a:cs typeface="Federo"/>
                <a:sym typeface="Federo"/>
              </a:rPr>
              <a:t>No, in the case when he’s in quarantine because the classmate (close contact) got tested positive to Covid.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body" idx="1"/>
          </p:nvPr>
        </p:nvSpPr>
        <p:spPr>
          <a:xfrm>
            <a:off x="408363" y="1052736"/>
            <a:ext cx="8229600" cy="4021907"/>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472"/>
              <a:buNone/>
            </a:pPr>
            <a:r>
              <a:rPr lang="it-IT" sz="1472" b="1">
                <a:latin typeface="Federo"/>
                <a:ea typeface="Federo"/>
                <a:cs typeface="Federo"/>
                <a:sym typeface="Federo"/>
              </a:rPr>
              <a:t>Les enfants\adolescents doivent-ils porter une masque à l’école?</a:t>
            </a:r>
            <a:endParaRPr/>
          </a:p>
          <a:p>
            <a:pPr marL="0" lvl="0" indent="0" algn="l" rtl="0">
              <a:lnSpc>
                <a:spcPct val="80000"/>
              </a:lnSpc>
              <a:spcBef>
                <a:spcPts val="294"/>
              </a:spcBef>
              <a:spcAft>
                <a:spcPts val="0"/>
              </a:spcAft>
              <a:buClr>
                <a:schemeClr val="dk1"/>
              </a:buClr>
              <a:buSzPts val="1472"/>
              <a:buNone/>
            </a:pPr>
            <a:r>
              <a:rPr lang="it-IT" sz="1472" b="1">
                <a:latin typeface="Federo"/>
                <a:ea typeface="Federo"/>
                <a:cs typeface="Federo"/>
                <a:sym typeface="Federo"/>
              </a:rPr>
              <a:t>À la suite de l’ Arrêté du Premier Ministre du 3 Nov .2020, l’activité didactique et éducative pour la  maternelle, le premier cycle d'enseignement et pour les services éducatifs pour enfants continue à se dérouler en présence, avec l’utilisation obligatoire des masques sauf pour les enfants de moins de six ans pour ceux présentant des handicapés incompatibles avec l’utilisation du masque.</a:t>
            </a:r>
            <a:endParaRPr/>
          </a:p>
          <a:p>
            <a:pPr marL="0" lvl="0" indent="0" algn="l" rtl="0">
              <a:lnSpc>
                <a:spcPct val="80000"/>
              </a:lnSpc>
              <a:spcBef>
                <a:spcPts val="294"/>
              </a:spcBef>
              <a:spcAft>
                <a:spcPts val="0"/>
              </a:spcAft>
              <a:buClr>
                <a:schemeClr val="dk1"/>
              </a:buClr>
              <a:buSzPts val="1472"/>
              <a:buNone/>
            </a:pPr>
            <a:endParaRPr sz="1472" b="1">
              <a:latin typeface="Federo"/>
              <a:ea typeface="Federo"/>
              <a:cs typeface="Federo"/>
              <a:sym typeface="Federo"/>
            </a:endParaRPr>
          </a:p>
          <a:p>
            <a:pPr marL="0" lvl="0" indent="0" algn="l" rtl="0">
              <a:lnSpc>
                <a:spcPct val="80000"/>
              </a:lnSpc>
              <a:spcBef>
                <a:spcPts val="294"/>
              </a:spcBef>
              <a:spcAft>
                <a:spcPts val="0"/>
              </a:spcAft>
              <a:buClr>
                <a:schemeClr val="dk1"/>
              </a:buClr>
              <a:buSzPts val="1472"/>
              <a:buNone/>
            </a:pPr>
            <a:r>
              <a:rPr lang="it-IT" sz="1472" b="1">
                <a:latin typeface="Federo"/>
                <a:ea typeface="Federo"/>
                <a:cs typeface="Federo"/>
                <a:sym typeface="Federo"/>
              </a:rPr>
              <a:t> </a:t>
            </a:r>
            <a:endParaRPr/>
          </a:p>
          <a:p>
            <a:pPr marL="0" lvl="0" indent="0" algn="l" rtl="0">
              <a:lnSpc>
                <a:spcPct val="80000"/>
              </a:lnSpc>
              <a:spcBef>
                <a:spcPts val="294"/>
              </a:spcBef>
              <a:spcAft>
                <a:spcPts val="0"/>
              </a:spcAft>
              <a:buClr>
                <a:schemeClr val="dk1"/>
              </a:buClr>
              <a:buSzPts val="1472"/>
              <a:buNone/>
            </a:pPr>
            <a:endParaRPr sz="1472" b="1">
              <a:latin typeface="Federo"/>
              <a:ea typeface="Federo"/>
              <a:cs typeface="Federo"/>
              <a:sym typeface="Federo"/>
            </a:endParaRPr>
          </a:p>
          <a:p>
            <a:pPr marL="0" lvl="0" indent="0" algn="l" rtl="0">
              <a:lnSpc>
                <a:spcPct val="80000"/>
              </a:lnSpc>
              <a:spcBef>
                <a:spcPts val="294"/>
              </a:spcBef>
              <a:spcAft>
                <a:spcPts val="0"/>
              </a:spcAft>
              <a:buClr>
                <a:schemeClr val="dk1"/>
              </a:buClr>
              <a:buSzPts val="1472"/>
              <a:buNone/>
            </a:pPr>
            <a:endParaRPr sz="1472" b="1">
              <a:latin typeface="Federo"/>
              <a:ea typeface="Federo"/>
              <a:cs typeface="Federo"/>
              <a:sym typeface="Federo"/>
            </a:endParaRPr>
          </a:p>
          <a:p>
            <a:pPr marL="0" lvl="0" indent="0" algn="l" rtl="0">
              <a:lnSpc>
                <a:spcPct val="80000"/>
              </a:lnSpc>
              <a:spcBef>
                <a:spcPts val="294"/>
              </a:spcBef>
              <a:spcAft>
                <a:spcPts val="0"/>
              </a:spcAft>
              <a:buClr>
                <a:schemeClr val="dk1"/>
              </a:buClr>
              <a:buSzPts val="1472"/>
              <a:buNone/>
            </a:pPr>
            <a:endParaRPr sz="1472" b="1">
              <a:latin typeface="Federo"/>
              <a:ea typeface="Federo"/>
              <a:cs typeface="Federo"/>
              <a:sym typeface="Federo"/>
            </a:endParaRPr>
          </a:p>
          <a:p>
            <a:pPr marL="0" lvl="0" indent="0" algn="l" rtl="0">
              <a:lnSpc>
                <a:spcPct val="80000"/>
              </a:lnSpc>
              <a:spcBef>
                <a:spcPts val="294"/>
              </a:spcBef>
              <a:spcAft>
                <a:spcPts val="0"/>
              </a:spcAft>
              <a:buClr>
                <a:schemeClr val="dk1"/>
              </a:buClr>
              <a:buSzPts val="1472"/>
              <a:buNone/>
            </a:pPr>
            <a:endParaRPr sz="1472" b="1">
              <a:latin typeface="Federo"/>
              <a:ea typeface="Federo"/>
              <a:cs typeface="Federo"/>
              <a:sym typeface="Federo"/>
            </a:endParaRPr>
          </a:p>
          <a:p>
            <a:pPr marL="0" lvl="0" indent="0" algn="l" rtl="0">
              <a:lnSpc>
                <a:spcPct val="80000"/>
              </a:lnSpc>
              <a:spcBef>
                <a:spcPts val="294"/>
              </a:spcBef>
              <a:spcAft>
                <a:spcPts val="0"/>
              </a:spcAft>
              <a:buClr>
                <a:schemeClr val="dk1"/>
              </a:buClr>
              <a:buSzPts val="1472"/>
              <a:buNone/>
            </a:pPr>
            <a:r>
              <a:rPr lang="it-IT" sz="1472" b="1">
                <a:latin typeface="Federo"/>
                <a:ea typeface="Federo"/>
                <a:cs typeface="Federo"/>
                <a:sym typeface="Federo"/>
              </a:rPr>
              <a:t>Must the kids/teens wear the mask at school?</a:t>
            </a:r>
            <a:endParaRPr/>
          </a:p>
          <a:p>
            <a:pPr marL="0" lvl="0" indent="0" algn="l" rtl="0">
              <a:lnSpc>
                <a:spcPct val="80000"/>
              </a:lnSpc>
              <a:spcBef>
                <a:spcPts val="294"/>
              </a:spcBef>
              <a:spcAft>
                <a:spcPts val="0"/>
              </a:spcAft>
              <a:buClr>
                <a:schemeClr val="dk1"/>
              </a:buClr>
              <a:buSzPts val="1472"/>
              <a:buNone/>
            </a:pPr>
            <a:r>
              <a:rPr lang="it-IT" sz="1472" b="1">
                <a:latin typeface="Federo"/>
                <a:ea typeface="Federo"/>
                <a:cs typeface="Federo"/>
                <a:sym typeface="Federo"/>
              </a:rPr>
              <a:t>For effect of the DPCM of 3° November 2020, the didactics and education activity for pre-school, the first education cycle and for pre-school’s educational services keeps taking place in presence, with the compulsory use of the mask except for kids with an age lower than six years old and for subjects with pathologies or disabilities incompatible with the use of the mask.</a:t>
            </a:r>
            <a:endParaRPr/>
          </a:p>
        </p:txBody>
      </p:sp>
      <p:sp>
        <p:nvSpPr>
          <p:cNvPr id="147" name="Google Shape;147;p8"/>
          <p:cNvSpPr txBox="1"/>
          <p:nvPr/>
        </p:nvSpPr>
        <p:spPr>
          <a:xfrm>
            <a:off x="3563888" y="147551"/>
            <a:ext cx="446449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b="1">
                <a:solidFill>
                  <a:srgbClr val="FF0000"/>
                </a:solidFill>
                <a:latin typeface="Federo"/>
                <a:ea typeface="Federo"/>
                <a:cs typeface="Federo"/>
                <a:sym typeface="Federo"/>
              </a:rPr>
              <a:t>FAQ</a:t>
            </a:r>
            <a:endParaRPr/>
          </a:p>
        </p:txBody>
      </p:sp>
      <p:pic>
        <p:nvPicPr>
          <p:cNvPr id="148" name="Google Shape;148;p8"/>
          <p:cNvPicPr preferRelativeResize="0"/>
          <p:nvPr/>
        </p:nvPicPr>
        <p:blipFill rotWithShape="1">
          <a:blip r:embed="rId3">
            <a:alphaModFix/>
          </a:blip>
          <a:srcRect/>
          <a:stretch/>
        </p:blipFill>
        <p:spPr>
          <a:xfrm>
            <a:off x="483921" y="425240"/>
            <a:ext cx="1351775" cy="664715"/>
          </a:xfrm>
          <a:prstGeom prst="rect">
            <a:avLst/>
          </a:prstGeom>
          <a:noFill/>
          <a:ln>
            <a:noFill/>
          </a:ln>
        </p:spPr>
      </p:pic>
      <p:pic>
        <p:nvPicPr>
          <p:cNvPr id="149" name="Google Shape;149;p8"/>
          <p:cNvPicPr preferRelativeResize="0"/>
          <p:nvPr/>
        </p:nvPicPr>
        <p:blipFill rotWithShape="1">
          <a:blip r:embed="rId4">
            <a:alphaModFix/>
          </a:blip>
          <a:srcRect/>
          <a:stretch/>
        </p:blipFill>
        <p:spPr>
          <a:xfrm>
            <a:off x="408363" y="2563365"/>
            <a:ext cx="1713423" cy="865635"/>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810</Words>
  <Application>Microsoft Office PowerPoint</Application>
  <PresentationFormat>Presentazione su schermo (4:3)</PresentationFormat>
  <Paragraphs>73</Paragraphs>
  <Slides>8</Slides>
  <Notes>8</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COVID AT SCHOOL: EVERYTHING YOU NEED TO KNOW LA COVIDE À L’ ÈCOLE: TOUT CE QUE TU AS BESOIN DE SAVOIR</vt:lpstr>
      <vt:lpstr>MEASURES TO FOLLOW RÈGLES À SUIVRE</vt:lpstr>
      <vt:lpstr>Diapositiva 3</vt:lpstr>
      <vt:lpstr>Diapositiva 4</vt:lpstr>
      <vt:lpstr>FAQ</vt:lpstr>
      <vt:lpstr>FAQ</vt:lpstr>
      <vt:lpstr>FAQ</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AT SCHOOL: EVERYTHING YOU NEED TO KNOW LA COVIDE À L’ ÈCOLE: TOUT CE QUE TU AS BESOIN DE SAVOIR</dc:title>
  <dc:creator>maritti08@gmail.com</dc:creator>
  <cp:lastModifiedBy>utente</cp:lastModifiedBy>
  <cp:revision>3</cp:revision>
  <dcterms:created xsi:type="dcterms:W3CDTF">2021-01-05T20:09:35Z</dcterms:created>
  <dcterms:modified xsi:type="dcterms:W3CDTF">2021-02-03T15:57:25Z</dcterms:modified>
</cp:coreProperties>
</file>