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it-IT" sz="6000" b="0" strike="noStrike" spc="-1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lang="it-IT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5BC76539-D244-4CB5-9C2D-118BAE16C4C8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31/01/2022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EEE4FFA-0C0E-4ADB-9468-D91EE499769A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Fare clic per modificare gli stili del testo dello schema</a:t>
            </a:r>
          </a:p>
          <a:p>
            <a:pPr marL="864000" lvl="1" indent="-324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00" b="0" strike="noStrike" spc="-1">
                <a:solidFill>
                  <a:srgbClr val="000000"/>
                </a:solidFill>
                <a:latin typeface="Calibri"/>
              </a:rPr>
              <a:t>Secondo livello</a:t>
            </a:r>
          </a:p>
          <a:p>
            <a:pPr marL="1296000" lvl="2" indent="-288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Terzo livello</a:t>
            </a:r>
          </a:p>
          <a:p>
            <a:pPr marL="1728000" lvl="3" indent="-216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Quarto livello</a:t>
            </a:r>
          </a:p>
          <a:p>
            <a:pPr marL="2160000" lvl="4" indent="-216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Quinto livello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35D1CA-B0CD-461E-B884-47E193441421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31/01/2022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B4C45A5-EA53-46FA-B47B-F13A5138C7E6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‹N›</a:t>
            </a:fld>
            <a:endParaRPr lang="it-IT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magine 6" descr="Immagine che contiene testo, esterni, edificio, cielo&#10;&#10;Descrizione generata automaticamente"/>
          <p:cNvPicPr/>
          <p:nvPr/>
        </p:nvPicPr>
        <p:blipFill>
          <a:blip r:embed="rId2"/>
          <a:srcRect t="221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7488720" y="2277720"/>
            <a:ext cx="4703040" cy="4579920"/>
          </a:xfrm>
          <a:custGeom>
            <a:avLst/>
            <a:gdLst/>
            <a:ahLst/>
            <a:cxnLst/>
            <a:rect l="l" t="t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507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TextShape 2"/>
          <p:cNvSpPr txBox="1"/>
          <p:nvPr/>
        </p:nvSpPr>
        <p:spPr>
          <a:xfrm>
            <a:off x="8021880" y="3232080"/>
            <a:ext cx="3851640" cy="1833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57000"/>
          </a:bodyPr>
          <a:lstStyle/>
          <a:p>
            <a:pPr algn="ctr">
              <a:lnSpc>
                <a:spcPct val="90000"/>
              </a:lnSpc>
            </a:pPr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École secondaire </a:t>
            </a:r>
            <a:r>
              <a:t/>
            </a:r>
            <a:br/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“M. PLUCHINOTTA” </a:t>
            </a:r>
            <a:r>
              <a:t/>
            </a:r>
            <a:br/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Sant’Agata li Battiati (CT)</a:t>
            </a:r>
            <a:endParaRPr lang="it-IT" sz="3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TextShape 3"/>
          <p:cNvSpPr txBox="1"/>
          <p:nvPr/>
        </p:nvSpPr>
        <p:spPr>
          <a:xfrm>
            <a:off x="7782840" y="5242680"/>
            <a:ext cx="4330080" cy="6829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3000"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De Santiago Russo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2</a:t>
            </a:r>
            <a:r>
              <a:rPr lang="it-IT" sz="2000" b="0" strike="noStrike" spc="-1" baseline="14000000">
                <a:solidFill>
                  <a:srgbClr val="000000"/>
                </a:solidFill>
                <a:latin typeface="Calibri"/>
              </a:rPr>
              <a:t>a</a:t>
            </a: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 I</a:t>
            </a:r>
          </a:p>
        </p:txBody>
      </p:sp>
      <p:sp>
        <p:nvSpPr>
          <p:cNvPr id="86" name="Line 4"/>
          <p:cNvSpPr/>
          <p:nvPr/>
        </p:nvSpPr>
        <p:spPr>
          <a:xfrm>
            <a:off x="9480240" y="5123520"/>
            <a:ext cx="935280" cy="0"/>
          </a:xfrm>
          <a:prstGeom prst="line">
            <a:avLst/>
          </a:prstGeom>
          <a:ln w="25560" cap="sq">
            <a:solidFill>
              <a:srgbClr val="262626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TextShape 2"/>
          <p:cNvSpPr txBox="1"/>
          <p:nvPr/>
        </p:nvSpPr>
        <p:spPr>
          <a:xfrm>
            <a:off x="411480" y="987480"/>
            <a:ext cx="4485600" cy="108792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L’école</a:t>
            </a:r>
          </a:p>
        </p:txBody>
      </p:sp>
      <p:sp>
        <p:nvSpPr>
          <p:cNvPr id="89" name="CustomShape 3"/>
          <p:cNvSpPr/>
          <p:nvPr/>
        </p:nvSpPr>
        <p:spPr>
          <a:xfrm rot="5400000">
            <a:off x="649440" y="387720"/>
            <a:ext cx="72720" cy="54828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4"/>
          <p:cNvSpPr/>
          <p:nvPr/>
        </p:nvSpPr>
        <p:spPr>
          <a:xfrm>
            <a:off x="411480" y="2286000"/>
            <a:ext cx="438876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TextShape 5"/>
          <p:cNvSpPr txBox="1"/>
          <p:nvPr/>
        </p:nvSpPr>
        <p:spPr>
          <a:xfrm>
            <a:off x="411480" y="2376000"/>
            <a:ext cx="4556520" cy="4176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14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L</a:t>
            </a: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'école secondaire publique "Mario Pluchinotta" se trouve en Sant’Agata li Battiati (CT).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L’école est née au cours de l'année scolaire 1970/71.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La direction de l'école est assumée par Linda Piccione depuis 14 ans.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La population scolaire actuelle est de 684 élèves; les enseignantes sont 74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Les élèves de la « Pluchinotta » portent des uniformes scolaires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Dans le hall d'entrée de l'École il ya une inscription de Mario Pluchinotta, tirée de son journal: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«Se ciò che faccio non è quello che sono, il mio costruire è sul niente»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("Si ce que je fais n'est pas ce que je suis, ma construction n'est sur rien…")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Immagine 9" descr="Immagine che contiene persona, figlio, posando, gruppo&#10;&#10;Descrizione generata automaticamente"/>
          <p:cNvPicPr/>
          <p:nvPr/>
        </p:nvPicPr>
        <p:blipFill>
          <a:blip r:embed="rId2"/>
          <a:srcRect l="25024" r="18517"/>
          <a:stretch/>
        </p:blipFill>
        <p:spPr>
          <a:xfrm>
            <a:off x="5308200" y="0"/>
            <a:ext cx="6883560" cy="6857640"/>
          </a:xfrm>
          <a:prstGeom prst="rect">
            <a:avLst/>
          </a:prstGeom>
          <a:ln>
            <a:noFill/>
          </a:ln>
          <a:effectLst>
            <a:outerShdw dist="38160" dir="10800000">
              <a:srgbClr val="D9D9D9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0" y="36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4" name="Immagine 11" descr="Immagine che contiene esterni, terra, edificio, veranda&#10;&#10;Descrizione generata automaticamente"/>
          <p:cNvPicPr/>
          <p:nvPr/>
        </p:nvPicPr>
        <p:blipFill>
          <a:blip r:embed="rId2"/>
          <a:srcRect t="20407" b="18209"/>
          <a:stretch/>
        </p:blipFill>
        <p:spPr>
          <a:xfrm>
            <a:off x="4883040" y="0"/>
            <a:ext cx="7308720" cy="3364560"/>
          </a:xfrm>
          <a:prstGeom prst="rect">
            <a:avLst/>
          </a:prstGeom>
          <a:ln>
            <a:noFill/>
          </a:ln>
        </p:spPr>
      </p:pic>
      <p:sp>
        <p:nvSpPr>
          <p:cNvPr id="95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3"/>
          <p:cNvSpPr/>
          <p:nvPr/>
        </p:nvSpPr>
        <p:spPr>
          <a:xfrm>
            <a:off x="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TextShape 4"/>
          <p:cNvSpPr txBox="1"/>
          <p:nvPr/>
        </p:nvSpPr>
        <p:spPr>
          <a:xfrm>
            <a:off x="448200" y="859680"/>
            <a:ext cx="4832280" cy="12430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3400" b="0" strike="noStrike" spc="-1">
                <a:solidFill>
                  <a:srgbClr val="000000"/>
                </a:solidFill>
                <a:latin typeface="Calibri Light"/>
                <a:ea typeface="Noto Sans CJK SC"/>
              </a:rPr>
              <a:t>Le </a:t>
            </a:r>
            <a:r>
              <a:rPr lang="en-US" sz="3400" b="0" strike="noStrike" spc="-1">
                <a:latin typeface="Calibri"/>
              </a:rPr>
              <a:t>bâtiment</a:t>
            </a:r>
            <a:endParaRPr lang="it-IT" sz="3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CustomShape 5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7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8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2" name="Immagine 7_0" descr="Immagine che contiene pavimento, interni, parete, stanza&#10;&#10;Descrizione generata automaticamente"/>
          <p:cNvPicPr/>
          <p:nvPr/>
        </p:nvPicPr>
        <p:blipFill>
          <a:blip r:embed="rId3"/>
          <a:stretch/>
        </p:blipFill>
        <p:spPr>
          <a:xfrm>
            <a:off x="6095520" y="3364560"/>
            <a:ext cx="6174720" cy="4631040"/>
          </a:xfrm>
          <a:prstGeom prst="rect">
            <a:avLst/>
          </a:prstGeom>
          <a:ln>
            <a:noFill/>
          </a:ln>
        </p:spPr>
      </p:pic>
      <p:sp>
        <p:nvSpPr>
          <p:cNvPr id="103" name="TextShape 9"/>
          <p:cNvSpPr txBox="1"/>
          <p:nvPr/>
        </p:nvSpPr>
        <p:spPr>
          <a:xfrm>
            <a:off x="815760" y="2531160"/>
            <a:ext cx="3936240" cy="3751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500" b="0" strike="noStrike" spc="-1">
                <a:latin typeface="Calibri"/>
              </a:rPr>
              <a:t>Le bâtiment, sur deux étages, comprend des salles de classe équipées de tableau blanc interactif, connexion multimédia et Wi-Fi, présidence, salles du personnel, salles de secrétariat, laboratoire d'informatique linguistique avec instrumentation multimédia; laboratoire scientifique; grande salle de sport avec vestiaires, infirmerie et grands espaces à l'extérieur, terrain d'école "D. Molon” </a:t>
            </a:r>
            <a:endParaRPr lang="it-IT" sz="15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TextShape 2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Les enseignements</a:t>
            </a:r>
          </a:p>
        </p:txBody>
      </p:sp>
      <p:sp>
        <p:nvSpPr>
          <p:cNvPr id="106" name="CustomShape 3"/>
          <p:cNvSpPr/>
          <p:nvPr/>
        </p:nvSpPr>
        <p:spPr>
          <a:xfrm rot="5400000">
            <a:off x="649440" y="387720"/>
            <a:ext cx="72720" cy="54828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4"/>
          <p:cNvSpPr/>
          <p:nvPr/>
        </p:nvSpPr>
        <p:spPr>
          <a:xfrm>
            <a:off x="411480" y="2286000"/>
            <a:ext cx="438876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TextShape 5"/>
          <p:cNvSpPr txBox="1"/>
          <p:nvPr/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31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Trente heures de cours par semaine sont dispensées, réparties entre: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Italien (6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Géographie, Citoyenneté et Constitution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Histoire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Mathématiques et Sciences (6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Anglais (3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Art et Image 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Français ou Espagnol 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Technologie et Informatique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Exercice et Sciences du Sport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Musique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 Religion (1 heure)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9" name="Immagine 108"/>
          <p:cNvPicPr/>
          <p:nvPr/>
        </p:nvPicPr>
        <p:blipFill>
          <a:blip r:embed="rId2"/>
          <a:stretch/>
        </p:blipFill>
        <p:spPr>
          <a:xfrm>
            <a:off x="5969160" y="2016000"/>
            <a:ext cx="6374880" cy="478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0" y="36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1" name="Immagine 110"/>
          <p:cNvPicPr/>
          <p:nvPr/>
        </p:nvPicPr>
        <p:blipFill>
          <a:blip r:embed="rId2"/>
          <a:stretch/>
        </p:blipFill>
        <p:spPr>
          <a:xfrm>
            <a:off x="2988720" y="95400"/>
            <a:ext cx="8979480" cy="6816600"/>
          </a:xfrm>
          <a:prstGeom prst="rect">
            <a:avLst/>
          </a:prstGeom>
          <a:ln>
            <a:noFill/>
          </a:ln>
        </p:spPr>
      </p:pic>
      <p:sp>
        <p:nvSpPr>
          <p:cNvPr id="112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3"/>
          <p:cNvSpPr/>
          <p:nvPr/>
        </p:nvSpPr>
        <p:spPr>
          <a:xfrm>
            <a:off x="864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4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5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7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TextShape 8"/>
          <p:cNvSpPr txBox="1"/>
          <p:nvPr/>
        </p:nvSpPr>
        <p:spPr>
          <a:xfrm>
            <a:off x="644760" y="79200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Deux addresses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CustomShape 9"/>
          <p:cNvSpPr/>
          <p:nvPr/>
        </p:nvSpPr>
        <p:spPr>
          <a:xfrm>
            <a:off x="980640" y="2298960"/>
            <a:ext cx="4298040" cy="365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L'école propose également les adresses suivantes :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Musical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Clarinette, Cor d'harmonie, Piano, Trompette (cours d'une heure individuel, 1 heure de musique d'ensemble);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Linguistique-Scientifique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(2 heures par semaine de cours avec locuteur natif + 1h30 min. hebdomadaires de laboratoires scientifiques ou linguistique)</a:t>
            </a:r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Deux addresses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1173960" y="1872000"/>
            <a:ext cx="4298040" cy="365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L'école propose également les adresses suivantes :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Musical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Clarinette, Cor d'harmonie, Piano, Trompette (cours d'une heure individuel, 1 heure de musique d'ensemble);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Linguistique-Scientifique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(2 heures par semaine de cours avec locuteur natif + 1h30 min. hebdomadaires de laboratoires scientifiques ou linguistique)</a:t>
            </a:r>
            <a:endParaRPr lang="it-IT" sz="1800" b="0" strike="noStrike" spc="-1">
              <a:latin typeface="Arial"/>
            </a:endParaRPr>
          </a:p>
        </p:txBody>
      </p:sp>
      <p:pic>
        <p:nvPicPr>
          <p:cNvPr id="122" name="Immagine 121"/>
          <p:cNvPicPr/>
          <p:nvPr/>
        </p:nvPicPr>
        <p:blipFill>
          <a:blip r:embed="rId2"/>
          <a:stretch/>
        </p:blipFill>
        <p:spPr>
          <a:xfrm>
            <a:off x="6285240" y="95040"/>
            <a:ext cx="5682600" cy="4313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TextShape 2"/>
          <p:cNvSpPr txBox="1"/>
          <p:nvPr/>
        </p:nvSpPr>
        <p:spPr>
          <a:xfrm>
            <a:off x="643320" y="1783080"/>
            <a:ext cx="2884680" cy="4393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Les cours ont lieu du lundi au vendredi de 7h50 à 13h50, avec entrées et sorties échelonnés pour la sécurité des élèves.</a:t>
            </a:r>
            <a:endParaRPr lang="it-IT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Immagine 7" descr="Immagine che contiene erba, cielo, esterni, campo&#10;&#10;Descrizione generata automaticamente"/>
          <p:cNvPicPr/>
          <p:nvPr/>
        </p:nvPicPr>
        <p:blipFill>
          <a:blip r:embed="rId2"/>
          <a:srcRect l="1736" r="4295"/>
          <a:stretch/>
        </p:blipFill>
        <p:spPr>
          <a:xfrm>
            <a:off x="4181400" y="0"/>
            <a:ext cx="8010000" cy="4752000"/>
          </a:xfrm>
          <a:prstGeom prst="rect">
            <a:avLst/>
          </a:prstGeom>
          <a:ln>
            <a:noFill/>
          </a:ln>
        </p:spPr>
      </p:pic>
      <p:grpSp>
        <p:nvGrpSpPr>
          <p:cNvPr id="126" name="Group 3"/>
          <p:cNvGrpSpPr/>
          <p:nvPr/>
        </p:nvGrpSpPr>
        <p:grpSpPr>
          <a:xfrm>
            <a:off x="11123280" y="713520"/>
            <a:ext cx="1068480" cy="2126160"/>
            <a:chOff x="11123280" y="713520"/>
            <a:chExt cx="1068480" cy="2126160"/>
          </a:xfrm>
        </p:grpSpPr>
        <p:sp>
          <p:nvSpPr>
            <p:cNvPr id="127" name="CustomShape 4"/>
            <p:cNvSpPr/>
            <p:nvPr/>
          </p:nvSpPr>
          <p:spPr>
            <a:xfrm rot="2700000">
              <a:off x="11235600" y="1893960"/>
              <a:ext cx="541440" cy="541440"/>
            </a:xfrm>
            <a:prstGeom prst="rect">
              <a:avLst/>
            </a:prstGeom>
            <a:solidFill>
              <a:srgbClr val="FFC000">
                <a:alpha val="30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CustomShape 5"/>
            <p:cNvSpPr/>
            <p:nvPr/>
          </p:nvSpPr>
          <p:spPr>
            <a:xfrm rot="16200000">
              <a:off x="10594440" y="1242360"/>
              <a:ext cx="2126160" cy="1068480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30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29" name="CustomShape 6"/>
          <p:cNvSpPr/>
          <p:nvPr/>
        </p:nvSpPr>
        <p:spPr>
          <a:xfrm rot="5400000">
            <a:off x="-501120" y="5103000"/>
            <a:ext cx="2017080" cy="1013760"/>
          </a:xfrm>
          <a:prstGeom prst="triangle">
            <a:avLst>
              <a:gd name="adj" fmla="val 50000"/>
            </a:avLst>
          </a:prstGeom>
          <a:solidFill>
            <a:srgbClr val="4472C4">
              <a:alpha val="30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7"/>
          <p:cNvSpPr/>
          <p:nvPr/>
        </p:nvSpPr>
        <p:spPr>
          <a:xfrm rot="2700000">
            <a:off x="427680" y="5728680"/>
            <a:ext cx="485280" cy="485280"/>
          </a:xfrm>
          <a:prstGeom prst="rect">
            <a:avLst/>
          </a:prstGeom>
          <a:solidFill>
            <a:srgbClr val="4472C4">
              <a:alpha val="30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8"/>
          <p:cNvSpPr/>
          <p:nvPr/>
        </p:nvSpPr>
        <p:spPr>
          <a:xfrm>
            <a:off x="749160" y="4428000"/>
            <a:ext cx="9899640" cy="32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TextShape 9"/>
          <p:cNvSpPr txBox="1"/>
          <p:nvPr/>
        </p:nvSpPr>
        <p:spPr>
          <a:xfrm>
            <a:off x="1224000" y="5256000"/>
            <a:ext cx="10266840" cy="3391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En plus du temps ordinaire est prévu le </a:t>
            </a:r>
            <a:r>
              <a:rPr lang="fr-FR" sz="1800" b="1" strike="noStrike" spc="-1">
                <a:solidFill>
                  <a:srgbClr val="000000"/>
                </a:solidFill>
                <a:latin typeface="Calibri"/>
              </a:rPr>
              <a:t>renforcement moteur</a:t>
            </a: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.</a:t>
            </a:r>
            <a:endParaRPr lang="it-IT" sz="1800" b="0" strike="noStrike" spc="-1">
              <a:latin typeface="Arial"/>
            </a:endParaRPr>
          </a:p>
          <a:p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Les élèves resteront à l'école pendant deux après-midi pour pratiquer une activité physique (voile, rugby, athlétisme, etc.)</a:t>
            </a:r>
            <a:endParaRPr lang="it-IT" sz="1800" b="0" strike="noStrike" spc="-1">
              <a:latin typeface="Arial"/>
            </a:endParaRPr>
          </a:p>
          <a:p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4" name="Immagine 19" descr="Immagine che contiene persona&#10;&#10;Descrizione generata automaticamente"/>
          <p:cNvPicPr/>
          <p:nvPr/>
        </p:nvPicPr>
        <p:blipFill>
          <a:blip r:embed="rId2"/>
          <a:srcRect l="16550" r="2539"/>
          <a:stretch/>
        </p:blipFill>
        <p:spPr>
          <a:xfrm>
            <a:off x="4883040" y="0"/>
            <a:ext cx="7308720" cy="3364560"/>
          </a:xfrm>
          <a:prstGeom prst="rect">
            <a:avLst/>
          </a:prstGeom>
          <a:ln>
            <a:noFill/>
          </a:ln>
        </p:spPr>
      </p:pic>
      <p:pic>
        <p:nvPicPr>
          <p:cNvPr id="135" name="Immagine 16" descr="Immagine che contiene persona, interni, gruppo, persone&#10;&#10;Descrizione generata automaticamente"/>
          <p:cNvPicPr/>
          <p:nvPr/>
        </p:nvPicPr>
        <p:blipFill>
          <a:blip r:embed="rId3"/>
          <a:srcRect t="35461" b="3158"/>
          <a:stretch/>
        </p:blipFill>
        <p:spPr>
          <a:xfrm>
            <a:off x="4883040" y="3493080"/>
            <a:ext cx="7308720" cy="3364560"/>
          </a:xfrm>
          <a:prstGeom prst="rect">
            <a:avLst/>
          </a:prstGeom>
          <a:ln>
            <a:noFill/>
          </a:ln>
        </p:spPr>
      </p:pic>
      <p:sp>
        <p:nvSpPr>
          <p:cNvPr id="136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3"/>
          <p:cNvSpPr/>
          <p:nvPr/>
        </p:nvSpPr>
        <p:spPr>
          <a:xfrm>
            <a:off x="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TextShape 4"/>
          <p:cNvSpPr txBox="1"/>
          <p:nvPr/>
        </p:nvSpPr>
        <p:spPr>
          <a:xfrm>
            <a:off x="448200" y="859680"/>
            <a:ext cx="4832280" cy="12430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b="0" strike="noStrike" spc="-1">
                <a:solidFill>
                  <a:srgbClr val="000000"/>
                </a:solidFill>
                <a:latin typeface="Calibri Light"/>
              </a:rPr>
              <a:t>Autres activités:</a:t>
            </a:r>
            <a:endParaRPr lang="it-IT" sz="3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7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rmAutofit fontScale="94000"/>
          </a:bodyPr>
          <a:lstStyle/>
          <a:p>
            <a:pPr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  Projet "Citoyens actifs"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Cours d'anglais l'après-midi (organisme certificateur externe)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Olympiades d'astronomie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Jeux mathématiques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Tournois sportifs étudiants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Ateliers artistiques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Annuaire scolaire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Chorale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Concerts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Concours musical, artistique, littéraires</a:t>
            </a:r>
            <a:endParaRPr lang="it-IT" sz="19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368</Words>
  <Application>LibreOffice/6.4.7.2$Linux_X86_64 LibreOffice_project/40$Build-2</Application>
  <PresentationFormat>Personalizzato</PresentationFormat>
  <Paragraphs>57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paola pasetti</dc:creator>
  <cp:lastModifiedBy>ASUS</cp:lastModifiedBy>
  <cp:revision>15</cp:revision>
  <dcterms:created xsi:type="dcterms:W3CDTF">2022-01-16T19:47:03Z</dcterms:created>
  <dcterms:modified xsi:type="dcterms:W3CDTF">2022-01-31T12:31:22Z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