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7559675" cy="106918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algn="ctr">
              <a:lnSpc>
                <a:spcPct val="90000"/>
              </a:lnSpc>
            </a:pPr>
            <a:r>
              <a:rPr lang="it-IT" sz="6000" b="0" strike="noStrike" spc="-1">
                <a:solidFill>
                  <a:srgbClr val="000000"/>
                </a:solidFill>
                <a:latin typeface="Calibri Light"/>
              </a:rPr>
              <a:t>Fare clic per modificare lo stile del titolo dello schema</a:t>
            </a:r>
            <a:endParaRPr lang="it-IT" sz="6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5BC76539-D244-4CB5-9C2D-118BAE16C4C8}" type="datetime">
              <a:rPr lang="it-IT" sz="1200" b="0" strike="noStrike" spc="-1">
                <a:solidFill>
                  <a:srgbClr val="8B8B8B"/>
                </a:solidFill>
                <a:latin typeface="Calibri"/>
              </a:rPr>
              <a:pPr>
                <a:lnSpc>
                  <a:spcPct val="100000"/>
                </a:lnSpc>
              </a:pPr>
              <a:t>31/01/2022</a:t>
            </a:fld>
            <a:endParaRPr lang="it-IT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it-IT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BEEE4FFA-0C0E-4ADB-9468-D91EE499769A}" type="slidenum">
              <a:rPr lang="it-IT" sz="1200" b="0" strike="noStrike" spc="-1">
                <a:solidFill>
                  <a:srgbClr val="8B8B8B"/>
                </a:solidFill>
                <a:latin typeface="Calibri"/>
              </a:rPr>
              <a:pPr algn="r">
                <a:lnSpc>
                  <a:spcPct val="100000"/>
                </a:lnSpc>
              </a:pPr>
              <a:t>‹N›</a:t>
            </a:fld>
            <a:endParaRPr lang="it-IT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800" b="0" strike="noStrike" spc="-1">
                <a:solidFill>
                  <a:srgbClr val="000000"/>
                </a:solidFill>
                <a:latin typeface="Calibri"/>
              </a:rPr>
              <a:t>Fai clic per modificare il formato del testo della struttura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000" b="0" strike="noStrike" spc="-1">
                <a:solidFill>
                  <a:srgbClr val="000000"/>
                </a:solidFill>
                <a:latin typeface="Calibri"/>
              </a:rPr>
              <a:t>Secondo livello struttura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1800" b="0" strike="noStrike" spc="-1">
                <a:solidFill>
                  <a:srgbClr val="000000"/>
                </a:solidFill>
                <a:latin typeface="Calibri"/>
              </a:rPr>
              <a:t>Terzo livello struttura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1800" b="0" strike="noStrike" spc="-1">
                <a:solidFill>
                  <a:srgbClr val="000000"/>
                </a:solidFill>
                <a:latin typeface="Calibri"/>
              </a:rPr>
              <a:t>Quarto livello struttura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Calibri"/>
              </a:rPr>
              <a:t>Quinto livello struttura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Calibri"/>
              </a:rPr>
              <a:t>Sesto livello struttura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Calibri"/>
              </a:rPr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it-IT" sz="4400" b="0" strike="noStrike" spc="-1">
                <a:solidFill>
                  <a:srgbClr val="000000"/>
                </a:solidFill>
                <a:latin typeface="Calibri Light"/>
              </a:rPr>
              <a:t>Fare clic per modificare lo stile del titolo dello schema</a:t>
            </a:r>
            <a:endParaRPr lang="it-IT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>
            <a:noAutofit/>
          </a:bodyPr>
          <a:lstStyle/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800" b="0" strike="noStrike" spc="-1">
                <a:solidFill>
                  <a:srgbClr val="000000"/>
                </a:solidFill>
                <a:latin typeface="Calibri"/>
              </a:rPr>
              <a:t>Fare clic per modificare gli stili del testo dello schema</a:t>
            </a:r>
          </a:p>
          <a:p>
            <a:pPr marL="864000" lvl="1" indent="-3240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400" b="0" strike="noStrike" spc="-1">
                <a:solidFill>
                  <a:srgbClr val="000000"/>
                </a:solidFill>
                <a:latin typeface="Calibri"/>
              </a:rPr>
              <a:t>Secondo livello</a:t>
            </a:r>
          </a:p>
          <a:p>
            <a:pPr marL="1296000" lvl="2" indent="-2880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Calibri"/>
              </a:rPr>
              <a:t>Terzo livello</a:t>
            </a:r>
          </a:p>
          <a:p>
            <a:pPr marL="1728000" lvl="3" indent="-2160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1800" b="0" strike="noStrike" spc="-1">
                <a:solidFill>
                  <a:srgbClr val="000000"/>
                </a:solidFill>
                <a:latin typeface="Calibri"/>
              </a:rPr>
              <a:t>Quarto livello</a:t>
            </a:r>
          </a:p>
          <a:p>
            <a:pPr marL="2160000" lvl="4" indent="-2160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1800" b="0" strike="noStrike" spc="-1">
                <a:solidFill>
                  <a:srgbClr val="000000"/>
                </a:solidFill>
                <a:latin typeface="Calibri"/>
              </a:rPr>
              <a:t>Quinto livello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3135D1CA-B0CD-461E-B884-47E193441421}" type="datetime">
              <a:rPr lang="it-IT" sz="1200" b="0" strike="noStrike" spc="-1">
                <a:solidFill>
                  <a:srgbClr val="8B8B8B"/>
                </a:solidFill>
                <a:latin typeface="Calibri"/>
              </a:rPr>
              <a:pPr>
                <a:lnSpc>
                  <a:spcPct val="100000"/>
                </a:lnSpc>
              </a:pPr>
              <a:t>31/01/2022</a:t>
            </a:fld>
            <a:endParaRPr lang="it-IT" sz="120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it-IT" sz="2400" b="0" strike="noStrike" spc="-1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5B4C45A5-EA53-46FA-B47B-F13A5138C7E6}" type="slidenum">
              <a:rPr lang="it-IT" sz="1200" b="0" strike="noStrike" spc="-1">
                <a:solidFill>
                  <a:srgbClr val="8B8B8B"/>
                </a:solidFill>
                <a:latin typeface="Calibri"/>
              </a:rPr>
              <a:pPr algn="r">
                <a:lnSpc>
                  <a:spcPct val="100000"/>
                </a:lnSpc>
              </a:pPr>
              <a:t>‹N›</a:t>
            </a:fld>
            <a:endParaRPr lang="it-IT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Immagine 6" descr="Immagine che contiene testo, esterni, edificio, cielo&#10;&#10;Descrizione generata automaticamente"/>
          <p:cNvPicPr/>
          <p:nvPr/>
        </p:nvPicPr>
        <p:blipFill>
          <a:blip r:embed="rId2" cstate="print"/>
          <a:srcRect t="22147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ln>
            <a:noFill/>
          </a:ln>
        </p:spPr>
      </p:pic>
      <p:sp>
        <p:nvSpPr>
          <p:cNvPr id="83" name="CustomShape 1"/>
          <p:cNvSpPr/>
          <p:nvPr/>
        </p:nvSpPr>
        <p:spPr>
          <a:xfrm>
            <a:off x="7488720" y="2277720"/>
            <a:ext cx="4703040" cy="4579920"/>
          </a:xfrm>
          <a:custGeom>
            <a:avLst/>
            <a:gdLst/>
            <a:ahLst/>
            <a:cxnLst/>
            <a:rect l="l" t="t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 w="507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4" name="TextShape 2"/>
          <p:cNvSpPr txBox="1"/>
          <p:nvPr/>
        </p:nvSpPr>
        <p:spPr>
          <a:xfrm>
            <a:off x="8021880" y="3232080"/>
            <a:ext cx="3851640" cy="183384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 fontScale="57000"/>
          </a:bodyPr>
          <a:lstStyle/>
          <a:p>
            <a:pPr algn="ctr">
              <a:lnSpc>
                <a:spcPct val="90000"/>
              </a:lnSpc>
            </a:pPr>
            <a:r>
              <a:rPr lang="it-IT" sz="3100" b="1" strike="noStrike" spc="-1">
                <a:solidFill>
                  <a:srgbClr val="000000"/>
                </a:solidFill>
                <a:latin typeface="Calibri Light"/>
              </a:rPr>
              <a:t>École secondaire </a:t>
            </a:r>
            <a:r>
              <a:t/>
            </a:r>
            <a:br/>
            <a:r>
              <a:rPr lang="it-IT" sz="3100" b="1" strike="noStrike" spc="-1">
                <a:solidFill>
                  <a:srgbClr val="000000"/>
                </a:solidFill>
                <a:latin typeface="Calibri Light"/>
              </a:rPr>
              <a:t>“M. PLUCHINOTTA” </a:t>
            </a:r>
            <a:r>
              <a:t/>
            </a:r>
            <a:br/>
            <a:r>
              <a:rPr lang="it-IT" sz="3100" b="1" strike="noStrike" spc="-1">
                <a:solidFill>
                  <a:srgbClr val="000000"/>
                </a:solidFill>
                <a:latin typeface="Calibri Light"/>
              </a:rPr>
              <a:t>Sant’Agata li Battiati (CT)</a:t>
            </a:r>
            <a:endParaRPr lang="it-IT" sz="3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TextShape 3"/>
          <p:cNvSpPr txBox="1"/>
          <p:nvPr/>
        </p:nvSpPr>
        <p:spPr>
          <a:xfrm>
            <a:off x="7782840" y="5242680"/>
            <a:ext cx="4330080" cy="68292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83000"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it-IT" sz="2000" b="0" strike="noStrike" spc="-1">
                <a:solidFill>
                  <a:srgbClr val="000000"/>
                </a:solidFill>
                <a:latin typeface="Calibri"/>
              </a:rPr>
              <a:t>De Santiago Russo</a:t>
            </a:r>
          </a:p>
          <a:p>
            <a:pPr algn="ctr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it-IT" sz="2000" b="0" strike="noStrike" spc="-1">
                <a:solidFill>
                  <a:srgbClr val="000000"/>
                </a:solidFill>
                <a:latin typeface="Calibri"/>
              </a:rPr>
              <a:t>2</a:t>
            </a:r>
            <a:r>
              <a:rPr lang="it-IT" sz="2000" b="0" strike="noStrike" spc="-1" baseline="14000000">
                <a:solidFill>
                  <a:srgbClr val="000000"/>
                </a:solidFill>
                <a:latin typeface="Calibri"/>
              </a:rPr>
              <a:t>a</a:t>
            </a:r>
            <a:r>
              <a:rPr lang="it-IT" sz="2000" b="0" strike="noStrike" spc="-1">
                <a:solidFill>
                  <a:srgbClr val="000000"/>
                </a:solidFill>
                <a:latin typeface="Calibri"/>
              </a:rPr>
              <a:t> I</a:t>
            </a:r>
          </a:p>
        </p:txBody>
      </p:sp>
      <p:sp>
        <p:nvSpPr>
          <p:cNvPr id="86" name="Line 4"/>
          <p:cNvSpPr/>
          <p:nvPr/>
        </p:nvSpPr>
        <p:spPr>
          <a:xfrm>
            <a:off x="9480240" y="5123520"/>
            <a:ext cx="935280" cy="0"/>
          </a:xfrm>
          <a:prstGeom prst="line">
            <a:avLst/>
          </a:prstGeom>
          <a:ln w="25560" cap="sq">
            <a:solidFill>
              <a:srgbClr val="262626"/>
            </a:solidFill>
            <a:beve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rgbClr val="FFFFFF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8" name="TextShape 2"/>
          <p:cNvSpPr txBox="1"/>
          <p:nvPr/>
        </p:nvSpPr>
        <p:spPr>
          <a:xfrm>
            <a:off x="411480" y="987480"/>
            <a:ext cx="4485600" cy="108792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it-IT" sz="4400" b="0" strike="noStrike" spc="-1">
                <a:solidFill>
                  <a:srgbClr val="000000"/>
                </a:solidFill>
                <a:latin typeface="Calibri Light"/>
              </a:rPr>
              <a:t>L’école</a:t>
            </a:r>
          </a:p>
        </p:txBody>
      </p:sp>
      <p:sp>
        <p:nvSpPr>
          <p:cNvPr id="89" name="CustomShape 3"/>
          <p:cNvSpPr/>
          <p:nvPr/>
        </p:nvSpPr>
        <p:spPr>
          <a:xfrm rot="5400000">
            <a:off x="649440" y="387720"/>
            <a:ext cx="72720" cy="548280"/>
          </a:xfrm>
          <a:prstGeom prst="rect">
            <a:avLst/>
          </a:prstGeom>
          <a:solidFill>
            <a:srgbClr val="ED7D31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0" name="CustomShape 4"/>
          <p:cNvSpPr/>
          <p:nvPr/>
        </p:nvSpPr>
        <p:spPr>
          <a:xfrm>
            <a:off x="411480" y="2286000"/>
            <a:ext cx="4388760" cy="18000"/>
          </a:xfrm>
          <a:prstGeom prst="rect">
            <a:avLst/>
          </a:prstGeom>
          <a:solidFill>
            <a:srgbClr val="D5D5D5"/>
          </a:solidFill>
          <a:ln w="324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1" name="TextShape 5"/>
          <p:cNvSpPr txBox="1"/>
          <p:nvPr/>
        </p:nvSpPr>
        <p:spPr>
          <a:xfrm>
            <a:off x="411480" y="2376000"/>
            <a:ext cx="4556520" cy="417600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14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L</a:t>
            </a: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'école secondaire publique "Mario Pluchinotta" se trouve en Sant’Agata li Battiati (CT). 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L’école est née au cours de l'année scolaire 1970/71.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La direction de l'école est assumée par Linda Piccione depuis 14 ans. 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La population scolaire actuelle est de 684 élèves; les enseignantes sont 74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Les élèves de la « Pluchinotta » portent des uniformes scolaires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Dans le hall d'entrée de l'École il ya une inscription de Mario Pluchinotta, tirée de son journal: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«Se ciò che faccio non è quello che sono, il mio costruire è sul niente» 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("Si ce que je fais n'est pas ce que je suis, ma construction n'est sur rien…")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2" name="Immagine 9" descr="Immagine che contiene persona, figlio, posando, gruppo&#10;&#10;Descrizione generata automaticamente"/>
          <p:cNvPicPr/>
          <p:nvPr/>
        </p:nvPicPr>
        <p:blipFill>
          <a:blip r:embed="rId2" cstate="print"/>
          <a:srcRect l="25024" r="18517"/>
          <a:stretch/>
        </p:blipFill>
        <p:spPr>
          <a:xfrm>
            <a:off x="5308200" y="0"/>
            <a:ext cx="6883560" cy="6857640"/>
          </a:xfrm>
          <a:prstGeom prst="rect">
            <a:avLst/>
          </a:prstGeom>
          <a:ln>
            <a:noFill/>
          </a:ln>
          <a:effectLst>
            <a:outerShdw dist="38160" dir="10800000">
              <a:srgbClr val="D9D9D9">
                <a:alpha val="3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ustomShape 1"/>
          <p:cNvSpPr/>
          <p:nvPr/>
        </p:nvSpPr>
        <p:spPr>
          <a:xfrm>
            <a:off x="0" y="360"/>
            <a:ext cx="12191760" cy="6857640"/>
          </a:xfrm>
          <a:prstGeom prst="rect">
            <a:avLst/>
          </a:prstGeom>
          <a:solidFill>
            <a:srgbClr val="FFFFFF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94" name="Immagine 11" descr="Immagine che contiene esterni, terra, edificio, veranda&#10;&#10;Descrizione generata automaticamente"/>
          <p:cNvPicPr/>
          <p:nvPr/>
        </p:nvPicPr>
        <p:blipFill>
          <a:blip r:embed="rId2" cstate="print"/>
          <a:srcRect t="20407" b="18209"/>
          <a:stretch/>
        </p:blipFill>
        <p:spPr>
          <a:xfrm>
            <a:off x="4883040" y="0"/>
            <a:ext cx="7308720" cy="3364560"/>
          </a:xfrm>
          <a:prstGeom prst="rect">
            <a:avLst/>
          </a:prstGeom>
          <a:ln>
            <a:noFill/>
          </a:ln>
        </p:spPr>
      </p:pic>
      <p:sp>
        <p:nvSpPr>
          <p:cNvPr id="95" name="CustomShape 2"/>
          <p:cNvSpPr/>
          <p:nvPr/>
        </p:nvSpPr>
        <p:spPr>
          <a:xfrm>
            <a:off x="0" y="0"/>
            <a:ext cx="6095520" cy="6857640"/>
          </a:xfrm>
          <a:custGeom>
            <a:avLst/>
            <a:gdLst/>
            <a:ahLst/>
            <a:cxnLst/>
            <a:rect l="l" t="t" r="r" b="b"/>
            <a:pathLst>
              <a:path w="6096001" h="6858000">
                <a:moveTo>
                  <a:pt x="0" y="0"/>
                </a:moveTo>
                <a:lnTo>
                  <a:pt x="4883024" y="0"/>
                </a:lnTo>
                <a:lnTo>
                  <a:pt x="4946006" y="69271"/>
                </a:lnTo>
                <a:cubicBezTo>
                  <a:pt x="5656532" y="929100"/>
                  <a:pt x="6096001" y="2116944"/>
                  <a:pt x="6096001" y="3429000"/>
                </a:cubicBezTo>
                <a:cubicBezTo>
                  <a:pt x="6096001" y="4741056"/>
                  <a:pt x="5656532" y="5928900"/>
                  <a:pt x="4946006" y="6788730"/>
                </a:cubicBezTo>
                <a:lnTo>
                  <a:pt x="4883024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EFEFEF"/>
            </a:solidFill>
            <a:miter/>
          </a:ln>
          <a:effectLst>
            <a:outerShdw dist="38160">
              <a:srgbClr val="D9D9D9">
                <a:alpha val="3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6" name="CustomShape 3"/>
          <p:cNvSpPr/>
          <p:nvPr/>
        </p:nvSpPr>
        <p:spPr>
          <a:xfrm>
            <a:off x="0" y="0"/>
            <a:ext cx="6086880" cy="6857640"/>
          </a:xfrm>
          <a:custGeom>
            <a:avLst/>
            <a:gdLst/>
            <a:ahLst/>
            <a:cxnLst/>
            <a:rect l="l" t="t" r="r" b="b"/>
            <a:pathLst>
              <a:path w="6087332" h="6858000">
                <a:moveTo>
                  <a:pt x="0" y="0"/>
                </a:moveTo>
                <a:lnTo>
                  <a:pt x="4874355" y="0"/>
                </a:lnTo>
                <a:lnTo>
                  <a:pt x="4937337" y="69271"/>
                </a:lnTo>
                <a:cubicBezTo>
                  <a:pt x="5647863" y="929100"/>
                  <a:pt x="6087332" y="2116944"/>
                  <a:pt x="6087332" y="3429000"/>
                </a:cubicBezTo>
                <a:cubicBezTo>
                  <a:pt x="6087332" y="4741056"/>
                  <a:pt x="5647863" y="5928900"/>
                  <a:pt x="4937337" y="6788730"/>
                </a:cubicBezTo>
                <a:lnTo>
                  <a:pt x="4874355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7" name="TextShape 4"/>
          <p:cNvSpPr txBox="1"/>
          <p:nvPr/>
        </p:nvSpPr>
        <p:spPr>
          <a:xfrm>
            <a:off x="448200" y="859680"/>
            <a:ext cx="4832280" cy="124308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indent="-228240">
              <a:lnSpc>
                <a:spcPct val="90000"/>
              </a:lnSpc>
              <a:spcAft>
                <a:spcPts val="601"/>
              </a:spcAft>
              <a:buClr>
                <a:srgbClr val="000000"/>
              </a:buClr>
              <a:buFont typeface="Arial"/>
              <a:buChar char="•"/>
            </a:pPr>
            <a:r>
              <a:rPr lang="en-US" sz="3400" b="0" strike="noStrike" spc="-1">
                <a:solidFill>
                  <a:srgbClr val="000000"/>
                </a:solidFill>
                <a:latin typeface="Calibri Light"/>
                <a:ea typeface="Noto Sans CJK SC"/>
              </a:rPr>
              <a:t>Le </a:t>
            </a:r>
            <a:r>
              <a:rPr lang="en-US" sz="3400" b="0" strike="noStrike" spc="-1">
                <a:latin typeface="Calibri"/>
              </a:rPr>
              <a:t>bâtiment</a:t>
            </a:r>
            <a:endParaRPr lang="it-IT" sz="3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CustomShape 5"/>
          <p:cNvSpPr/>
          <p:nvPr/>
        </p:nvSpPr>
        <p:spPr>
          <a:xfrm>
            <a:off x="0" y="1152000"/>
            <a:ext cx="127800" cy="653400"/>
          </a:xfrm>
          <a:prstGeom prst="rect">
            <a:avLst/>
          </a:prstGeom>
          <a:solidFill>
            <a:srgbClr val="ED7D31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9" name="CustomShape 6"/>
          <p:cNvSpPr/>
          <p:nvPr/>
        </p:nvSpPr>
        <p:spPr>
          <a:xfrm>
            <a:off x="449640" y="2194560"/>
            <a:ext cx="4891680" cy="18000"/>
          </a:xfrm>
          <a:prstGeom prst="rect">
            <a:avLst/>
          </a:prstGeom>
          <a:solidFill>
            <a:srgbClr val="FFFFFF"/>
          </a:solidFill>
          <a:ln w="324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0" name="CustomShape 7"/>
          <p:cNvSpPr/>
          <p:nvPr/>
        </p:nvSpPr>
        <p:spPr>
          <a:xfrm>
            <a:off x="449640" y="2194560"/>
            <a:ext cx="4891680" cy="18000"/>
          </a:xfrm>
          <a:prstGeom prst="rect">
            <a:avLst/>
          </a:prstGeom>
          <a:solidFill>
            <a:srgbClr val="D5D5D5"/>
          </a:solidFill>
          <a:ln w="324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1" name="CustomShape 8"/>
          <p:cNvSpPr/>
          <p:nvPr/>
        </p:nvSpPr>
        <p:spPr>
          <a:xfrm>
            <a:off x="448200" y="2512440"/>
            <a:ext cx="4832280" cy="3664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02" name="Immagine 7_0" descr="Immagine che contiene pavimento, interni, parete, stanza&#10;&#10;Descrizione generata automaticamente"/>
          <p:cNvPicPr/>
          <p:nvPr/>
        </p:nvPicPr>
        <p:blipFill>
          <a:blip r:embed="rId3" cstate="print"/>
          <a:stretch/>
        </p:blipFill>
        <p:spPr>
          <a:xfrm>
            <a:off x="6095520" y="3364560"/>
            <a:ext cx="6174720" cy="4631040"/>
          </a:xfrm>
          <a:prstGeom prst="rect">
            <a:avLst/>
          </a:prstGeom>
          <a:ln>
            <a:noFill/>
          </a:ln>
        </p:spPr>
      </p:pic>
      <p:sp>
        <p:nvSpPr>
          <p:cNvPr id="103" name="TextShape 9"/>
          <p:cNvSpPr txBox="1"/>
          <p:nvPr/>
        </p:nvSpPr>
        <p:spPr>
          <a:xfrm>
            <a:off x="815760" y="2531160"/>
            <a:ext cx="3936240" cy="37515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US" sz="1500" b="0" strike="noStrike" spc="-1">
                <a:latin typeface="Calibri"/>
              </a:rPr>
              <a:t>Le bâtiment, sur deux étages, comprend des salles de classe équipées de tableau blanc interactif, connexion multimédia et Wi-Fi, présidence, salles du personnel, salles de secrétariat, laboratoire d'informatique linguistique avec instrumentation multimédia; laboratoire scientifique; grande salle de sport avec vestiaires, infirmerie et grands espaces à l'extérieur, terrain d'école "D. Molon” </a:t>
            </a:r>
            <a:endParaRPr lang="it-IT" sz="15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rgbClr val="FFFFFF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5" name="TextShape 2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it-IT" sz="4400" b="0" strike="noStrike" spc="-1">
                <a:solidFill>
                  <a:srgbClr val="000000"/>
                </a:solidFill>
                <a:latin typeface="Calibri Light"/>
              </a:rPr>
              <a:t>Les enseignements</a:t>
            </a:r>
          </a:p>
        </p:txBody>
      </p:sp>
      <p:sp>
        <p:nvSpPr>
          <p:cNvPr id="106" name="CustomShape 3"/>
          <p:cNvSpPr/>
          <p:nvPr/>
        </p:nvSpPr>
        <p:spPr>
          <a:xfrm rot="5400000">
            <a:off x="649440" y="387720"/>
            <a:ext cx="72720" cy="548280"/>
          </a:xfrm>
          <a:prstGeom prst="rect">
            <a:avLst/>
          </a:prstGeom>
          <a:solidFill>
            <a:srgbClr val="ED7D31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7" name="CustomShape 4"/>
          <p:cNvSpPr/>
          <p:nvPr/>
        </p:nvSpPr>
        <p:spPr>
          <a:xfrm>
            <a:off x="411480" y="2286000"/>
            <a:ext cx="4388760" cy="18000"/>
          </a:xfrm>
          <a:prstGeom prst="rect">
            <a:avLst/>
          </a:prstGeom>
          <a:solidFill>
            <a:srgbClr val="D5D5D5"/>
          </a:solidFill>
          <a:ln w="324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8" name="TextShape 5"/>
          <p:cNvSpPr txBox="1"/>
          <p:nvPr/>
        </p:nvSpPr>
        <p:spPr>
          <a:xfrm>
            <a:off x="838080" y="1825560"/>
            <a:ext cx="5131080" cy="435096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31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Trente heures de cours par semaine sont dispensées, réparties entre: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Italien (6 heures)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Géographie, Citoyenneté et Constitution 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(2 heures)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Histoire (2 heures)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Mathématiques et Sciences (6 heures)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Anglais (3 heures)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Art et Image  (2 heures)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Français ou Espagnol  (2 heures)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Technologie et Informatique (2 heures)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Exercice et Sciences du Sport (2 heures)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Musique (2 heures)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 Religion (1 heure)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9" name="Immagine 108"/>
          <p:cNvPicPr/>
          <p:nvPr/>
        </p:nvPicPr>
        <p:blipFill>
          <a:blip r:embed="rId2" cstate="print"/>
          <a:stretch/>
        </p:blipFill>
        <p:spPr>
          <a:xfrm>
            <a:off x="5969160" y="2016000"/>
            <a:ext cx="6374880" cy="4780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CustomShape 1"/>
          <p:cNvSpPr/>
          <p:nvPr/>
        </p:nvSpPr>
        <p:spPr>
          <a:xfrm>
            <a:off x="0" y="360"/>
            <a:ext cx="12191760" cy="6857640"/>
          </a:xfrm>
          <a:prstGeom prst="rect">
            <a:avLst/>
          </a:prstGeom>
          <a:solidFill>
            <a:srgbClr val="FFFFFF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11" name="Immagine 110"/>
          <p:cNvPicPr/>
          <p:nvPr/>
        </p:nvPicPr>
        <p:blipFill>
          <a:blip r:embed="rId2" cstate="print"/>
          <a:stretch/>
        </p:blipFill>
        <p:spPr>
          <a:xfrm>
            <a:off x="2988720" y="95400"/>
            <a:ext cx="8979480" cy="6816600"/>
          </a:xfrm>
          <a:prstGeom prst="rect">
            <a:avLst/>
          </a:prstGeom>
          <a:ln>
            <a:noFill/>
          </a:ln>
        </p:spPr>
      </p:pic>
      <p:sp>
        <p:nvSpPr>
          <p:cNvPr id="112" name="CustomShape 2"/>
          <p:cNvSpPr/>
          <p:nvPr/>
        </p:nvSpPr>
        <p:spPr>
          <a:xfrm>
            <a:off x="0" y="0"/>
            <a:ext cx="6095520" cy="6857640"/>
          </a:xfrm>
          <a:custGeom>
            <a:avLst/>
            <a:gdLst/>
            <a:ahLst/>
            <a:cxnLst/>
            <a:rect l="l" t="t" r="r" b="b"/>
            <a:pathLst>
              <a:path w="6096001" h="6858000">
                <a:moveTo>
                  <a:pt x="0" y="0"/>
                </a:moveTo>
                <a:lnTo>
                  <a:pt x="4883024" y="0"/>
                </a:lnTo>
                <a:lnTo>
                  <a:pt x="4946006" y="69271"/>
                </a:lnTo>
                <a:cubicBezTo>
                  <a:pt x="5656532" y="929100"/>
                  <a:pt x="6096001" y="2116944"/>
                  <a:pt x="6096001" y="3429000"/>
                </a:cubicBezTo>
                <a:cubicBezTo>
                  <a:pt x="6096001" y="4741056"/>
                  <a:pt x="5656532" y="5928900"/>
                  <a:pt x="4946006" y="6788730"/>
                </a:cubicBezTo>
                <a:lnTo>
                  <a:pt x="4883024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EFEFEF"/>
            </a:solidFill>
            <a:miter/>
          </a:ln>
          <a:effectLst>
            <a:outerShdw dist="38160">
              <a:srgbClr val="D9D9D9">
                <a:alpha val="3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3" name="CustomShape 3"/>
          <p:cNvSpPr/>
          <p:nvPr/>
        </p:nvSpPr>
        <p:spPr>
          <a:xfrm>
            <a:off x="8640" y="0"/>
            <a:ext cx="6086880" cy="6857640"/>
          </a:xfrm>
          <a:custGeom>
            <a:avLst/>
            <a:gdLst/>
            <a:ahLst/>
            <a:cxnLst/>
            <a:rect l="l" t="t" r="r" b="b"/>
            <a:pathLst>
              <a:path w="6087332" h="6858000">
                <a:moveTo>
                  <a:pt x="0" y="0"/>
                </a:moveTo>
                <a:lnTo>
                  <a:pt x="4874355" y="0"/>
                </a:lnTo>
                <a:lnTo>
                  <a:pt x="4937337" y="69271"/>
                </a:lnTo>
                <a:cubicBezTo>
                  <a:pt x="5647863" y="929100"/>
                  <a:pt x="6087332" y="2116944"/>
                  <a:pt x="6087332" y="3429000"/>
                </a:cubicBezTo>
                <a:cubicBezTo>
                  <a:pt x="6087332" y="4741056"/>
                  <a:pt x="5647863" y="5928900"/>
                  <a:pt x="4937337" y="6788730"/>
                </a:cubicBezTo>
                <a:lnTo>
                  <a:pt x="4874355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4" name="CustomShape 4"/>
          <p:cNvSpPr/>
          <p:nvPr/>
        </p:nvSpPr>
        <p:spPr>
          <a:xfrm>
            <a:off x="0" y="1152000"/>
            <a:ext cx="127800" cy="653400"/>
          </a:xfrm>
          <a:prstGeom prst="rect">
            <a:avLst/>
          </a:prstGeom>
          <a:solidFill>
            <a:srgbClr val="ED7D31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5" name="CustomShape 5"/>
          <p:cNvSpPr/>
          <p:nvPr/>
        </p:nvSpPr>
        <p:spPr>
          <a:xfrm>
            <a:off x="449640" y="2194560"/>
            <a:ext cx="4891680" cy="18000"/>
          </a:xfrm>
          <a:prstGeom prst="rect">
            <a:avLst/>
          </a:prstGeom>
          <a:solidFill>
            <a:srgbClr val="FFFFFF"/>
          </a:solidFill>
          <a:ln w="324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6" name="CustomShape 6"/>
          <p:cNvSpPr/>
          <p:nvPr/>
        </p:nvSpPr>
        <p:spPr>
          <a:xfrm>
            <a:off x="449640" y="2194560"/>
            <a:ext cx="4891680" cy="18000"/>
          </a:xfrm>
          <a:prstGeom prst="rect">
            <a:avLst/>
          </a:prstGeom>
          <a:solidFill>
            <a:srgbClr val="D5D5D5"/>
          </a:solidFill>
          <a:ln w="324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7" name="CustomShape 7"/>
          <p:cNvSpPr/>
          <p:nvPr/>
        </p:nvSpPr>
        <p:spPr>
          <a:xfrm>
            <a:off x="448200" y="2512440"/>
            <a:ext cx="4832280" cy="3664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8" name="TextShape 8"/>
          <p:cNvSpPr txBox="1"/>
          <p:nvPr/>
        </p:nvSpPr>
        <p:spPr>
          <a:xfrm>
            <a:off x="644760" y="79200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it-IT" sz="4400" b="0" strike="noStrike" spc="-1">
                <a:solidFill>
                  <a:srgbClr val="000000"/>
                </a:solidFill>
                <a:latin typeface="Calibri Light"/>
              </a:rPr>
              <a:t>Deux addresses</a:t>
            </a:r>
            <a:endParaRPr lang="it-IT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9" name="CustomShape 9"/>
          <p:cNvSpPr/>
          <p:nvPr/>
        </p:nvSpPr>
        <p:spPr>
          <a:xfrm>
            <a:off x="980640" y="2298960"/>
            <a:ext cx="4298040" cy="3655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800" b="0" strike="noStrike" spc="-1">
                <a:solidFill>
                  <a:srgbClr val="202124"/>
                </a:solidFill>
                <a:latin typeface="inherit"/>
              </a:rPr>
              <a:t>L'école propose également les adresses suivantes : </a:t>
            </a:r>
            <a:endParaRPr lang="it-IT" sz="18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it-IT" sz="18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800" b="1" strike="noStrike" spc="-1">
                <a:solidFill>
                  <a:srgbClr val="202124"/>
                </a:solidFill>
                <a:latin typeface="inherit"/>
              </a:rPr>
              <a:t>Musical</a:t>
            </a:r>
            <a:r>
              <a:rPr lang="fr-FR" sz="1800" b="0" strike="noStrike" spc="-1">
                <a:solidFill>
                  <a:srgbClr val="202124"/>
                </a:solidFill>
                <a:latin typeface="inherit"/>
              </a:rPr>
              <a:t>: Clarinette, Cor d'harmonie, Piano, Trompette (cours d'une heure individuel, 1 heure de musique d'ensemble); </a:t>
            </a:r>
            <a:endParaRPr lang="it-IT" sz="18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it-IT" sz="18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800" b="1" strike="noStrike" spc="-1">
                <a:solidFill>
                  <a:srgbClr val="202124"/>
                </a:solidFill>
                <a:latin typeface="inherit"/>
              </a:rPr>
              <a:t>Linguistique-Scientifique</a:t>
            </a:r>
            <a:r>
              <a:rPr lang="fr-FR" sz="1800" b="0" strike="noStrike" spc="-1">
                <a:solidFill>
                  <a:srgbClr val="202124"/>
                </a:solidFill>
                <a:latin typeface="inherit"/>
              </a:rPr>
              <a:t>: (2 heures par semaine de cours avec locuteur natif + 1h30 min. hebdomadaires de laboratoires scientifiques ou linguistique)</a:t>
            </a:r>
            <a:endParaRPr lang="it-IT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it-IT" sz="4400" b="0" strike="noStrike" spc="-1">
                <a:solidFill>
                  <a:srgbClr val="000000"/>
                </a:solidFill>
                <a:latin typeface="Calibri Light"/>
              </a:rPr>
              <a:t>Deux addresses</a:t>
            </a:r>
            <a:endParaRPr lang="it-IT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CustomShape 2"/>
          <p:cNvSpPr/>
          <p:nvPr/>
        </p:nvSpPr>
        <p:spPr>
          <a:xfrm>
            <a:off x="1173960" y="1872000"/>
            <a:ext cx="4298040" cy="3655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800" b="0" strike="noStrike" spc="-1">
                <a:solidFill>
                  <a:srgbClr val="202124"/>
                </a:solidFill>
                <a:latin typeface="inherit"/>
              </a:rPr>
              <a:t>L'école propose également les adresses suivantes : </a:t>
            </a:r>
            <a:endParaRPr lang="it-IT" sz="18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it-IT" sz="18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800" b="1" strike="noStrike" spc="-1">
                <a:solidFill>
                  <a:srgbClr val="202124"/>
                </a:solidFill>
                <a:latin typeface="inherit"/>
              </a:rPr>
              <a:t>Musical</a:t>
            </a:r>
            <a:r>
              <a:rPr lang="fr-FR" sz="1800" b="0" strike="noStrike" spc="-1">
                <a:solidFill>
                  <a:srgbClr val="202124"/>
                </a:solidFill>
                <a:latin typeface="inherit"/>
              </a:rPr>
              <a:t>: Clarinette, Cor d'harmonie, Piano, Trompette (cours d'une heure individuel, 1 heure de musique d'ensemble); </a:t>
            </a:r>
            <a:endParaRPr lang="it-IT" sz="18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it-IT" sz="18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800" b="1" strike="noStrike" spc="-1">
                <a:solidFill>
                  <a:srgbClr val="202124"/>
                </a:solidFill>
                <a:latin typeface="inherit"/>
              </a:rPr>
              <a:t>Linguistique-Scientifique</a:t>
            </a:r>
            <a:r>
              <a:rPr lang="fr-FR" sz="1800" b="0" strike="noStrike" spc="-1">
                <a:solidFill>
                  <a:srgbClr val="202124"/>
                </a:solidFill>
                <a:latin typeface="inherit"/>
              </a:rPr>
              <a:t>: (2 heures par semaine de cours avec locuteur natif + 1h30 min. hebdomadaires de laboratoires scientifiques ou linguistique)</a:t>
            </a:r>
            <a:endParaRPr lang="it-IT" sz="1800" b="0" strike="noStrike" spc="-1">
              <a:latin typeface="Arial"/>
            </a:endParaRPr>
          </a:p>
        </p:txBody>
      </p:sp>
      <p:pic>
        <p:nvPicPr>
          <p:cNvPr id="122" name="Immagine 121"/>
          <p:cNvPicPr/>
          <p:nvPr/>
        </p:nvPicPr>
        <p:blipFill>
          <a:blip r:embed="rId2" cstate="print"/>
          <a:stretch/>
        </p:blipFill>
        <p:spPr>
          <a:xfrm>
            <a:off x="6285240" y="95040"/>
            <a:ext cx="5682600" cy="43138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rgbClr val="FFFFFF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4" name="TextShape 2"/>
          <p:cNvSpPr txBox="1"/>
          <p:nvPr/>
        </p:nvSpPr>
        <p:spPr>
          <a:xfrm>
            <a:off x="643320" y="1783080"/>
            <a:ext cx="2884680" cy="43938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Les cours ont lieu du lundi au vendredi de 7h50 à 13h50, avec entrées et sorties échelonnés pour la sécurité des élèves.</a:t>
            </a:r>
            <a:endParaRPr lang="it-IT" sz="20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25" name="Immagine 7" descr="Immagine che contiene erba, cielo, esterni, campo&#10;&#10;Descrizione generata automaticamente"/>
          <p:cNvPicPr/>
          <p:nvPr/>
        </p:nvPicPr>
        <p:blipFill>
          <a:blip r:embed="rId2" cstate="print"/>
          <a:srcRect l="1736" r="4295"/>
          <a:stretch/>
        </p:blipFill>
        <p:spPr>
          <a:xfrm>
            <a:off x="4181400" y="0"/>
            <a:ext cx="8010000" cy="4752000"/>
          </a:xfrm>
          <a:prstGeom prst="rect">
            <a:avLst/>
          </a:prstGeom>
          <a:ln>
            <a:noFill/>
          </a:ln>
        </p:spPr>
      </p:pic>
      <p:grpSp>
        <p:nvGrpSpPr>
          <p:cNvPr id="126" name="Group 3"/>
          <p:cNvGrpSpPr/>
          <p:nvPr/>
        </p:nvGrpSpPr>
        <p:grpSpPr>
          <a:xfrm>
            <a:off x="11123280" y="713520"/>
            <a:ext cx="1068480" cy="2126160"/>
            <a:chOff x="11123280" y="713520"/>
            <a:chExt cx="1068480" cy="2126160"/>
          </a:xfrm>
        </p:grpSpPr>
        <p:sp>
          <p:nvSpPr>
            <p:cNvPr id="127" name="CustomShape 4"/>
            <p:cNvSpPr/>
            <p:nvPr/>
          </p:nvSpPr>
          <p:spPr>
            <a:xfrm rot="2700000">
              <a:off x="11235600" y="1893960"/>
              <a:ext cx="541440" cy="541440"/>
            </a:xfrm>
            <a:prstGeom prst="rect">
              <a:avLst/>
            </a:prstGeom>
            <a:solidFill>
              <a:srgbClr val="FFC000">
                <a:alpha val="30000"/>
              </a:srgbClr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8" name="CustomShape 5"/>
            <p:cNvSpPr/>
            <p:nvPr/>
          </p:nvSpPr>
          <p:spPr>
            <a:xfrm rot="16200000">
              <a:off x="10594440" y="1242360"/>
              <a:ext cx="2126160" cy="1068480"/>
            </a:xfrm>
            <a:prstGeom prst="triangle">
              <a:avLst>
                <a:gd name="adj" fmla="val 50000"/>
              </a:avLst>
            </a:prstGeom>
            <a:solidFill>
              <a:srgbClr val="FFC000">
                <a:alpha val="30000"/>
              </a:srgbClr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129" name="CustomShape 6"/>
          <p:cNvSpPr/>
          <p:nvPr/>
        </p:nvSpPr>
        <p:spPr>
          <a:xfrm rot="5400000">
            <a:off x="-501120" y="5103000"/>
            <a:ext cx="2017080" cy="1013760"/>
          </a:xfrm>
          <a:prstGeom prst="triangle">
            <a:avLst>
              <a:gd name="adj" fmla="val 50000"/>
            </a:avLst>
          </a:prstGeom>
          <a:solidFill>
            <a:srgbClr val="4472C4">
              <a:alpha val="30000"/>
            </a:srgbClr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0" name="CustomShape 7"/>
          <p:cNvSpPr/>
          <p:nvPr/>
        </p:nvSpPr>
        <p:spPr>
          <a:xfrm rot="2700000">
            <a:off x="427680" y="5728680"/>
            <a:ext cx="485280" cy="485280"/>
          </a:xfrm>
          <a:prstGeom prst="rect">
            <a:avLst/>
          </a:prstGeom>
          <a:solidFill>
            <a:srgbClr val="4472C4">
              <a:alpha val="30000"/>
            </a:srgbClr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1" name="CustomShape 8"/>
          <p:cNvSpPr/>
          <p:nvPr/>
        </p:nvSpPr>
        <p:spPr>
          <a:xfrm>
            <a:off x="749160" y="4428000"/>
            <a:ext cx="9899640" cy="3214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2" name="TextShape 9"/>
          <p:cNvSpPr txBox="1"/>
          <p:nvPr/>
        </p:nvSpPr>
        <p:spPr>
          <a:xfrm>
            <a:off x="1224000" y="5256000"/>
            <a:ext cx="10266840" cy="33915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En plus du temps ordinaire est prévu le </a:t>
            </a:r>
            <a:r>
              <a:rPr lang="fr-FR" sz="1800" b="1" strike="noStrike" spc="-1">
                <a:solidFill>
                  <a:srgbClr val="000000"/>
                </a:solidFill>
                <a:latin typeface="Calibri"/>
              </a:rPr>
              <a:t>renforcement moteur</a:t>
            </a: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.</a:t>
            </a:r>
            <a:endParaRPr lang="it-IT" sz="1800" b="0" strike="noStrike" spc="-1">
              <a:latin typeface="Arial"/>
            </a:endParaRPr>
          </a:p>
          <a:p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Les élèves resteront à l'école pendant deux après-midi pour pratiquer une activité physique (voile, rugby, athlétisme, etc.)</a:t>
            </a:r>
            <a:endParaRPr lang="it-IT" sz="1800" b="0" strike="noStrike" spc="-1">
              <a:latin typeface="Arial"/>
            </a:endParaRPr>
          </a:p>
          <a:p>
            <a:endParaRPr lang="it-IT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CustomShape 1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rgbClr val="FFFFFF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34" name="Immagine 19" descr="Immagine che contiene persona&#10;&#10;Descrizione generata automaticamente"/>
          <p:cNvPicPr/>
          <p:nvPr/>
        </p:nvPicPr>
        <p:blipFill>
          <a:blip r:embed="rId2" cstate="print"/>
          <a:srcRect l="16550" r="2539"/>
          <a:stretch/>
        </p:blipFill>
        <p:spPr>
          <a:xfrm>
            <a:off x="4883040" y="0"/>
            <a:ext cx="7308720" cy="3364560"/>
          </a:xfrm>
          <a:prstGeom prst="rect">
            <a:avLst/>
          </a:prstGeom>
          <a:ln>
            <a:noFill/>
          </a:ln>
        </p:spPr>
      </p:pic>
      <p:pic>
        <p:nvPicPr>
          <p:cNvPr id="135" name="Immagine 16" descr="Immagine che contiene persona, interni, gruppo, persone&#10;&#10;Descrizione generata automaticamente"/>
          <p:cNvPicPr/>
          <p:nvPr/>
        </p:nvPicPr>
        <p:blipFill>
          <a:blip r:embed="rId3" cstate="print"/>
          <a:srcRect t="35461" b="3158"/>
          <a:stretch/>
        </p:blipFill>
        <p:spPr>
          <a:xfrm>
            <a:off x="4883040" y="3493080"/>
            <a:ext cx="7308720" cy="3364560"/>
          </a:xfrm>
          <a:prstGeom prst="rect">
            <a:avLst/>
          </a:prstGeom>
          <a:ln>
            <a:noFill/>
          </a:ln>
        </p:spPr>
      </p:pic>
      <p:sp>
        <p:nvSpPr>
          <p:cNvPr id="136" name="CustomShape 2"/>
          <p:cNvSpPr/>
          <p:nvPr/>
        </p:nvSpPr>
        <p:spPr>
          <a:xfrm>
            <a:off x="0" y="0"/>
            <a:ext cx="6095520" cy="6857640"/>
          </a:xfrm>
          <a:custGeom>
            <a:avLst/>
            <a:gdLst/>
            <a:ahLst/>
            <a:cxnLst/>
            <a:rect l="l" t="t" r="r" b="b"/>
            <a:pathLst>
              <a:path w="6096001" h="6858000">
                <a:moveTo>
                  <a:pt x="0" y="0"/>
                </a:moveTo>
                <a:lnTo>
                  <a:pt x="4883024" y="0"/>
                </a:lnTo>
                <a:lnTo>
                  <a:pt x="4946006" y="69271"/>
                </a:lnTo>
                <a:cubicBezTo>
                  <a:pt x="5656532" y="929100"/>
                  <a:pt x="6096001" y="2116944"/>
                  <a:pt x="6096001" y="3429000"/>
                </a:cubicBezTo>
                <a:cubicBezTo>
                  <a:pt x="6096001" y="4741056"/>
                  <a:pt x="5656532" y="5928900"/>
                  <a:pt x="4946006" y="6788730"/>
                </a:cubicBezTo>
                <a:lnTo>
                  <a:pt x="4883024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EFEFEF"/>
            </a:solidFill>
            <a:miter/>
          </a:ln>
          <a:effectLst>
            <a:outerShdw dist="38160">
              <a:srgbClr val="D9D9D9">
                <a:alpha val="3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7" name="CustomShape 3"/>
          <p:cNvSpPr/>
          <p:nvPr/>
        </p:nvSpPr>
        <p:spPr>
          <a:xfrm>
            <a:off x="0" y="0"/>
            <a:ext cx="6086880" cy="6857640"/>
          </a:xfrm>
          <a:custGeom>
            <a:avLst/>
            <a:gdLst/>
            <a:ahLst/>
            <a:cxnLst/>
            <a:rect l="l" t="t" r="r" b="b"/>
            <a:pathLst>
              <a:path w="6087332" h="6858000">
                <a:moveTo>
                  <a:pt x="0" y="0"/>
                </a:moveTo>
                <a:lnTo>
                  <a:pt x="4874355" y="0"/>
                </a:lnTo>
                <a:lnTo>
                  <a:pt x="4937337" y="69271"/>
                </a:lnTo>
                <a:cubicBezTo>
                  <a:pt x="5647863" y="929100"/>
                  <a:pt x="6087332" y="2116944"/>
                  <a:pt x="6087332" y="3429000"/>
                </a:cubicBezTo>
                <a:cubicBezTo>
                  <a:pt x="6087332" y="4741056"/>
                  <a:pt x="5647863" y="5928900"/>
                  <a:pt x="4937337" y="6788730"/>
                </a:cubicBezTo>
                <a:lnTo>
                  <a:pt x="4874355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8" name="TextShape 4"/>
          <p:cNvSpPr txBox="1"/>
          <p:nvPr/>
        </p:nvSpPr>
        <p:spPr>
          <a:xfrm>
            <a:off x="448200" y="859680"/>
            <a:ext cx="4832280" cy="124308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400" b="0" strike="noStrike" spc="-1">
                <a:solidFill>
                  <a:srgbClr val="000000"/>
                </a:solidFill>
                <a:latin typeface="Calibri Light"/>
              </a:rPr>
              <a:t>Autres activités:</a:t>
            </a:r>
            <a:endParaRPr lang="it-IT" sz="3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9" name="CustomShape 5"/>
          <p:cNvSpPr/>
          <p:nvPr/>
        </p:nvSpPr>
        <p:spPr>
          <a:xfrm>
            <a:off x="0" y="1152000"/>
            <a:ext cx="127800" cy="653400"/>
          </a:xfrm>
          <a:prstGeom prst="rect">
            <a:avLst/>
          </a:prstGeom>
          <a:solidFill>
            <a:srgbClr val="ED7D31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0" name="CustomShape 6"/>
          <p:cNvSpPr/>
          <p:nvPr/>
        </p:nvSpPr>
        <p:spPr>
          <a:xfrm>
            <a:off x="449640" y="2194560"/>
            <a:ext cx="4891680" cy="18000"/>
          </a:xfrm>
          <a:prstGeom prst="rect">
            <a:avLst/>
          </a:prstGeom>
          <a:solidFill>
            <a:srgbClr val="FFFFFF"/>
          </a:solidFill>
          <a:ln w="324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1" name="CustomShape 7"/>
          <p:cNvSpPr/>
          <p:nvPr/>
        </p:nvSpPr>
        <p:spPr>
          <a:xfrm>
            <a:off x="449640" y="2194560"/>
            <a:ext cx="4891680" cy="18000"/>
          </a:xfrm>
          <a:prstGeom prst="rect">
            <a:avLst/>
          </a:prstGeom>
          <a:solidFill>
            <a:srgbClr val="D5D5D5"/>
          </a:solidFill>
          <a:ln w="324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2" name="CustomShape 8"/>
          <p:cNvSpPr/>
          <p:nvPr/>
        </p:nvSpPr>
        <p:spPr>
          <a:xfrm>
            <a:off x="448200" y="2512440"/>
            <a:ext cx="4832280" cy="3664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rmAutofit fontScale="94000"/>
          </a:bodyPr>
          <a:lstStyle/>
          <a:p>
            <a:pPr indent="-228240">
              <a:lnSpc>
                <a:spcPct val="90000"/>
              </a:lnSpc>
              <a:spcAft>
                <a:spcPts val="601"/>
              </a:spcAft>
              <a:buClr>
                <a:srgbClr val="000000"/>
              </a:buClr>
              <a:buFont typeface="Arial"/>
              <a:buChar char="•"/>
            </a:pPr>
            <a:r>
              <a:rPr lang="en-US" sz="1900" b="0" strike="noStrike" spc="-1">
                <a:solidFill>
                  <a:srgbClr val="000000"/>
                </a:solidFill>
                <a:latin typeface="Calibri"/>
              </a:rPr>
              <a:t>  Projet "Citoyens actifs" </a:t>
            </a:r>
            <a:endParaRPr lang="it-IT" sz="1900" b="0" strike="noStrike" spc="-1">
              <a:latin typeface="Arial"/>
            </a:endParaRPr>
          </a:p>
          <a:p>
            <a:pPr marL="285840" indent="-228240">
              <a:lnSpc>
                <a:spcPct val="90000"/>
              </a:lnSpc>
              <a:spcAft>
                <a:spcPts val="601"/>
              </a:spcAft>
              <a:buClr>
                <a:srgbClr val="000000"/>
              </a:buClr>
              <a:buFont typeface="Arial"/>
              <a:buChar char="•"/>
            </a:pPr>
            <a:r>
              <a:rPr lang="en-US" sz="1900" b="0" strike="noStrike" spc="-1">
                <a:solidFill>
                  <a:srgbClr val="000000"/>
                </a:solidFill>
                <a:latin typeface="Calibri"/>
              </a:rPr>
              <a:t>Cours d'anglais l'après-midi (organisme certificateur externe) </a:t>
            </a:r>
            <a:endParaRPr lang="it-IT" sz="1900" b="0" strike="noStrike" spc="-1">
              <a:latin typeface="Arial"/>
            </a:endParaRPr>
          </a:p>
          <a:p>
            <a:pPr marL="285840" indent="-228240">
              <a:lnSpc>
                <a:spcPct val="90000"/>
              </a:lnSpc>
              <a:spcAft>
                <a:spcPts val="601"/>
              </a:spcAft>
              <a:buClr>
                <a:srgbClr val="000000"/>
              </a:buClr>
              <a:buFont typeface="Arial"/>
              <a:buChar char="•"/>
            </a:pPr>
            <a:r>
              <a:rPr lang="en-US" sz="1900" b="0" strike="noStrike" spc="-1">
                <a:solidFill>
                  <a:srgbClr val="000000"/>
                </a:solidFill>
                <a:latin typeface="Calibri"/>
              </a:rPr>
              <a:t>Olympiades d'astronomie </a:t>
            </a:r>
            <a:endParaRPr lang="it-IT" sz="1900" b="0" strike="noStrike" spc="-1">
              <a:latin typeface="Arial"/>
            </a:endParaRPr>
          </a:p>
          <a:p>
            <a:pPr marL="285840" indent="-228240">
              <a:lnSpc>
                <a:spcPct val="90000"/>
              </a:lnSpc>
              <a:spcAft>
                <a:spcPts val="601"/>
              </a:spcAft>
              <a:buClr>
                <a:srgbClr val="000000"/>
              </a:buClr>
              <a:buFont typeface="Arial"/>
              <a:buChar char="•"/>
            </a:pPr>
            <a:r>
              <a:rPr lang="en-US" sz="1900" b="0" strike="noStrike" spc="-1">
                <a:solidFill>
                  <a:srgbClr val="000000"/>
                </a:solidFill>
                <a:latin typeface="Calibri"/>
              </a:rPr>
              <a:t>Jeux mathématiques </a:t>
            </a:r>
            <a:endParaRPr lang="it-IT" sz="1900" b="0" strike="noStrike" spc="-1">
              <a:latin typeface="Arial"/>
            </a:endParaRPr>
          </a:p>
          <a:p>
            <a:pPr marL="285840" indent="-228240">
              <a:lnSpc>
                <a:spcPct val="90000"/>
              </a:lnSpc>
              <a:spcAft>
                <a:spcPts val="601"/>
              </a:spcAft>
              <a:buClr>
                <a:srgbClr val="000000"/>
              </a:buClr>
              <a:buFont typeface="Arial"/>
              <a:buChar char="•"/>
            </a:pPr>
            <a:r>
              <a:rPr lang="en-US" sz="1900" b="0" strike="noStrike" spc="-1">
                <a:solidFill>
                  <a:srgbClr val="000000"/>
                </a:solidFill>
                <a:latin typeface="Calibri"/>
              </a:rPr>
              <a:t>Tournois sportifs étudiants </a:t>
            </a:r>
            <a:endParaRPr lang="it-IT" sz="1900" b="0" strike="noStrike" spc="-1">
              <a:latin typeface="Arial"/>
            </a:endParaRPr>
          </a:p>
          <a:p>
            <a:pPr marL="285840" indent="-228240">
              <a:lnSpc>
                <a:spcPct val="90000"/>
              </a:lnSpc>
              <a:spcAft>
                <a:spcPts val="601"/>
              </a:spcAft>
              <a:buClr>
                <a:srgbClr val="000000"/>
              </a:buClr>
              <a:buFont typeface="Arial"/>
              <a:buChar char="•"/>
            </a:pPr>
            <a:r>
              <a:rPr lang="en-US" sz="1900" b="0" strike="noStrike" spc="-1">
                <a:solidFill>
                  <a:srgbClr val="000000"/>
                </a:solidFill>
                <a:latin typeface="Calibri"/>
              </a:rPr>
              <a:t>Ateliers artistiques </a:t>
            </a:r>
            <a:endParaRPr lang="it-IT" sz="1900" b="0" strike="noStrike" spc="-1">
              <a:latin typeface="Arial"/>
            </a:endParaRPr>
          </a:p>
          <a:p>
            <a:pPr marL="285840" indent="-228240">
              <a:lnSpc>
                <a:spcPct val="90000"/>
              </a:lnSpc>
              <a:spcAft>
                <a:spcPts val="601"/>
              </a:spcAft>
              <a:buClr>
                <a:srgbClr val="000000"/>
              </a:buClr>
              <a:buFont typeface="Arial"/>
              <a:buChar char="•"/>
            </a:pPr>
            <a:r>
              <a:rPr lang="en-US" sz="1900" b="0" strike="noStrike" spc="-1">
                <a:solidFill>
                  <a:srgbClr val="000000"/>
                </a:solidFill>
                <a:latin typeface="Calibri"/>
              </a:rPr>
              <a:t>Annuaire scolaire </a:t>
            </a:r>
            <a:endParaRPr lang="it-IT" sz="1900" b="0" strike="noStrike" spc="-1">
              <a:latin typeface="Arial"/>
            </a:endParaRPr>
          </a:p>
          <a:p>
            <a:pPr marL="285840" indent="-228240">
              <a:lnSpc>
                <a:spcPct val="90000"/>
              </a:lnSpc>
              <a:spcAft>
                <a:spcPts val="601"/>
              </a:spcAft>
              <a:buClr>
                <a:srgbClr val="000000"/>
              </a:buClr>
              <a:buFont typeface="Arial"/>
              <a:buChar char="•"/>
            </a:pPr>
            <a:r>
              <a:rPr lang="en-US" sz="1900" b="0" strike="noStrike" spc="-1">
                <a:solidFill>
                  <a:srgbClr val="000000"/>
                </a:solidFill>
                <a:latin typeface="Calibri"/>
              </a:rPr>
              <a:t>Chorale </a:t>
            </a:r>
            <a:endParaRPr lang="it-IT" sz="1900" b="0" strike="noStrike" spc="-1">
              <a:latin typeface="Arial"/>
            </a:endParaRPr>
          </a:p>
          <a:p>
            <a:pPr marL="285840" indent="-228240">
              <a:lnSpc>
                <a:spcPct val="90000"/>
              </a:lnSpc>
              <a:spcAft>
                <a:spcPts val="601"/>
              </a:spcAft>
              <a:buClr>
                <a:srgbClr val="000000"/>
              </a:buClr>
              <a:buFont typeface="Arial"/>
              <a:buChar char="•"/>
            </a:pPr>
            <a:r>
              <a:rPr lang="en-US" sz="1900" b="0" strike="noStrike" spc="-1">
                <a:solidFill>
                  <a:srgbClr val="000000"/>
                </a:solidFill>
                <a:latin typeface="Calibri"/>
              </a:rPr>
              <a:t>Concerts</a:t>
            </a:r>
            <a:endParaRPr lang="it-IT" sz="1900" b="0" strike="noStrike" spc="-1">
              <a:latin typeface="Arial"/>
            </a:endParaRPr>
          </a:p>
          <a:p>
            <a:pPr marL="285840" indent="-228240">
              <a:lnSpc>
                <a:spcPct val="90000"/>
              </a:lnSpc>
              <a:spcAft>
                <a:spcPts val="601"/>
              </a:spcAft>
              <a:buClr>
                <a:srgbClr val="000000"/>
              </a:buClr>
              <a:buFont typeface="Arial"/>
              <a:buChar char="•"/>
            </a:pPr>
            <a:r>
              <a:rPr lang="en-US" sz="1900" b="0" strike="noStrike" spc="-1">
                <a:solidFill>
                  <a:srgbClr val="000000"/>
                </a:solidFill>
                <a:latin typeface="Calibri"/>
              </a:rPr>
              <a:t>Concours musical, artistique, littéraires</a:t>
            </a:r>
            <a:endParaRPr lang="it-IT" sz="19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</TotalTime>
  <Words>368</Words>
  <Application>Microsoft Office PowerPoint</Application>
  <PresentationFormat>Personalizzato</PresentationFormat>
  <Paragraphs>57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8</vt:i4>
      </vt:variant>
    </vt:vector>
  </HeadingPairs>
  <TitlesOfParts>
    <vt:vector size="10" baseType="lpstr">
      <vt:lpstr>Office Theme</vt:lpstr>
      <vt:lpstr>Office Theme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paola pasetti</dc:creator>
  <cp:lastModifiedBy>utente</cp:lastModifiedBy>
  <cp:revision>15</cp:revision>
  <dcterms:created xsi:type="dcterms:W3CDTF">2022-01-16T19:47:03Z</dcterms:created>
  <dcterms:modified xsi:type="dcterms:W3CDTF">2022-01-31T18:30:35Z</dcterms:modified>
  <dc:language>it-IT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8</vt:i4>
  </property>
</Properties>
</file>