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metadata" ContentType="application/binary"/>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embeddedFontLst>
    <p:embeddedFont>
      <p:font typeface="Book Antiqua" pitchFamily="18" charset="0"/>
      <p:regular r:id="rId8"/>
      <p:bold r:id="rId9"/>
      <p:italic r:id="rId10"/>
      <p:boldItalic r:id="rId11"/>
    </p:embeddedFont>
    <p:embeddedFont>
      <p:font typeface="Calibri" pitchFamily="34"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g5QJUiBfg5nvD+rtMFg/gMdLBm9g=="/>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798" y="-96"/>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font" Target="fonts/font8.fntdata"/><Relationship Id="rId10" Type="http://schemas.openxmlformats.org/officeDocument/2006/relationships/font" Target="fonts/font3.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9" name="Google Shape;89;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1"/>
        <p:cNvGrpSpPr/>
        <p:nvPr/>
      </p:nvGrpSpPr>
      <p:grpSpPr>
        <a:xfrm>
          <a:off x="0" y="0"/>
          <a:ext cx="0" cy="0"/>
          <a:chOff x="0" y="0"/>
          <a:chExt cx="0" cy="0"/>
        </a:xfrm>
      </p:grpSpPr>
      <p:sp>
        <p:nvSpPr>
          <p:cNvPr id="12" name="Google Shape;12;p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68"/>
        <p:cNvGrpSpPr/>
        <p:nvPr/>
      </p:nvGrpSpPr>
      <p:grpSpPr>
        <a:xfrm>
          <a:off x="0" y="0"/>
          <a:ext cx="0" cy="0"/>
          <a:chOff x="0" y="0"/>
          <a:chExt cx="0" cy="0"/>
        </a:xfrm>
      </p:grpSpPr>
      <p:sp>
        <p:nvSpPr>
          <p:cNvPr id="69" name="Google Shape;69;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17"/>
        <p:cNvGrpSpPr/>
        <p:nvPr/>
      </p:nvGrpSpPr>
      <p:grpSpPr>
        <a:xfrm>
          <a:off x="0" y="0"/>
          <a:ext cx="0" cy="0"/>
          <a:chOff x="0" y="0"/>
          <a:chExt cx="0" cy="0"/>
        </a:xfrm>
      </p:grpSpPr>
      <p:sp>
        <p:nvSpPr>
          <p:cNvPr id="18" name="Google Shape;1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23"/>
        <p:cNvGrpSpPr/>
        <p:nvPr/>
      </p:nvGrpSpPr>
      <p:grpSpPr>
        <a:xfrm>
          <a:off x="0" y="0"/>
          <a:ext cx="0" cy="0"/>
          <a:chOff x="0" y="0"/>
          <a:chExt cx="0" cy="0"/>
        </a:xfrm>
      </p:grpSpPr>
      <p:sp>
        <p:nvSpPr>
          <p:cNvPr id="24" name="Google Shape;24;p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6" name="Google Shape;26;p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8" name="Google Shape;28;p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2"/>
        <p:cNvGrpSpPr/>
        <p:nvPr/>
      </p:nvGrpSpPr>
      <p:grpSpPr>
        <a:xfrm>
          <a:off x="0" y="0"/>
          <a:ext cx="0" cy="0"/>
          <a:chOff x="0" y="0"/>
          <a:chExt cx="0" cy="0"/>
        </a:xfrm>
      </p:grpSpPr>
      <p:sp>
        <p:nvSpPr>
          <p:cNvPr id="33" name="Google Shape;33;p1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1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5" name="Google Shape;3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8"/>
        <p:cNvGrpSpPr/>
        <p:nvPr/>
      </p:nvGrpSpPr>
      <p:grpSpPr>
        <a:xfrm>
          <a:off x="0" y="0"/>
          <a:ext cx="0" cy="0"/>
          <a:chOff x="0" y="0"/>
          <a:chExt cx="0" cy="0"/>
        </a:xfrm>
      </p:grpSpPr>
      <p:sp>
        <p:nvSpPr>
          <p:cNvPr id="39" name="Google Shape;3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1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1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5"/>
        <p:cNvGrpSpPr/>
        <p:nvPr/>
      </p:nvGrpSpPr>
      <p:grpSpPr>
        <a:xfrm>
          <a:off x="0" y="0"/>
          <a:ext cx="0" cy="0"/>
          <a:chOff x="0" y="0"/>
          <a:chExt cx="0" cy="0"/>
        </a:xfrm>
      </p:grpSpPr>
      <p:sp>
        <p:nvSpPr>
          <p:cNvPr id="46" name="Google Shape;46;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0"/>
        <p:cNvGrpSpPr/>
        <p:nvPr/>
      </p:nvGrpSpPr>
      <p:grpSpPr>
        <a:xfrm>
          <a:off x="0" y="0"/>
          <a:ext cx="0" cy="0"/>
          <a:chOff x="0" y="0"/>
          <a:chExt cx="0" cy="0"/>
        </a:xfrm>
      </p:grpSpPr>
      <p:sp>
        <p:nvSpPr>
          <p:cNvPr id="51" name="Google Shape;51;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4"/>
        <p:cNvGrpSpPr/>
        <p:nvPr/>
      </p:nvGrpSpPr>
      <p:grpSpPr>
        <a:xfrm>
          <a:off x="0" y="0"/>
          <a:ext cx="0" cy="0"/>
          <a:chOff x="0" y="0"/>
          <a:chExt cx="0" cy="0"/>
        </a:xfrm>
      </p:grpSpPr>
      <p:sp>
        <p:nvSpPr>
          <p:cNvPr id="55" name="Google Shape;55;p1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1"/>
        <p:cNvGrpSpPr/>
        <p:nvPr/>
      </p:nvGrpSpPr>
      <p:grpSpPr>
        <a:xfrm>
          <a:off x="0" y="0"/>
          <a:ext cx="0" cy="0"/>
          <a:chOff x="0" y="0"/>
          <a:chExt cx="0" cy="0"/>
        </a:xfrm>
      </p:grpSpPr>
      <p:sp>
        <p:nvSpPr>
          <p:cNvPr id="62" name="Google Shape;62;p1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5"/>
          <p:cNvSpPr>
            <a:spLocks noGrp="1"/>
          </p:cNvSpPr>
          <p:nvPr>
            <p:ph type="pic" idx="2"/>
          </p:nvPr>
        </p:nvSpPr>
        <p:spPr>
          <a:xfrm>
            <a:off x="5183188" y="987425"/>
            <a:ext cx="6172200" cy="4873625"/>
          </a:xfrm>
          <a:prstGeom prst="rect">
            <a:avLst/>
          </a:prstGeom>
          <a:noFill/>
          <a:ln>
            <a:noFill/>
          </a:ln>
        </p:spPr>
      </p:sp>
      <p:sp>
        <p:nvSpPr>
          <p:cNvPr id="64" name="Google Shape;64;p1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pPr marL="0" lvl="0" indent="0" algn="r" rtl="0">
                <a:spcBef>
                  <a:spcPts val="0"/>
                </a:spcBef>
                <a:spcAft>
                  <a:spcPts val="0"/>
                </a:spcAft>
                <a:buNone/>
              </a:pP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325217" y="-129967"/>
            <a:ext cx="9144000" cy="1511506"/>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Book Antiqua"/>
              <a:buNone/>
            </a:pPr>
            <a:r>
              <a:rPr lang="fr-FR">
                <a:latin typeface="Book Antiqua"/>
                <a:ea typeface="Book Antiqua"/>
                <a:cs typeface="Book Antiqua"/>
                <a:sym typeface="Book Antiqua"/>
              </a:rPr>
              <a:t>L'école Mario Pluchinotta</a:t>
            </a:r>
            <a:endParaRPr>
              <a:latin typeface="Book Antiqua"/>
              <a:ea typeface="Book Antiqua"/>
              <a:cs typeface="Book Antiqua"/>
              <a:sym typeface="Book Antiqua"/>
            </a:endParaRPr>
          </a:p>
        </p:txBody>
      </p:sp>
      <p:sp>
        <p:nvSpPr>
          <p:cNvPr id="85" name="Google Shape;85;p1"/>
          <p:cNvSpPr txBox="1">
            <a:spLocks noGrp="1"/>
          </p:cNvSpPr>
          <p:nvPr>
            <p:ph type="subTitle" idx="1"/>
          </p:nvPr>
        </p:nvSpPr>
        <p:spPr>
          <a:xfrm>
            <a:off x="-195469" y="1381539"/>
            <a:ext cx="12231756" cy="1023731"/>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fr-FR">
                <a:latin typeface="Book Antiqua"/>
                <a:ea typeface="Book Antiqua"/>
                <a:cs typeface="Book Antiqua"/>
                <a:sym typeface="Book Antiqua"/>
              </a:rPr>
              <a:t>L'oeuvre de Lorenzo</a:t>
            </a:r>
            <a:endParaRPr/>
          </a:p>
          <a:p>
            <a:pPr marL="0" lvl="0" indent="0" algn="ctr" rtl="0">
              <a:lnSpc>
                <a:spcPct val="90000"/>
              </a:lnSpc>
              <a:spcBef>
                <a:spcPts val="1000"/>
              </a:spcBef>
              <a:spcAft>
                <a:spcPts val="0"/>
              </a:spcAft>
              <a:buClr>
                <a:schemeClr val="dk1"/>
              </a:buClr>
              <a:buSzPts val="2400"/>
              <a:buNone/>
            </a:pPr>
            <a:r>
              <a:rPr lang="fr-FR">
                <a:latin typeface="Book Antiqua"/>
                <a:ea typeface="Book Antiqua"/>
                <a:cs typeface="Book Antiqua"/>
                <a:sym typeface="Book Antiqua"/>
              </a:rPr>
              <a:t>Parisi 2h</a:t>
            </a:r>
            <a:endParaRPr/>
          </a:p>
        </p:txBody>
      </p:sp>
      <p:pic>
        <p:nvPicPr>
          <p:cNvPr id="86" name="Google Shape;86;p1"/>
          <p:cNvPicPr preferRelativeResize="0"/>
          <p:nvPr/>
        </p:nvPicPr>
        <p:blipFill rotWithShape="1">
          <a:blip r:embed="rId3">
            <a:alphaModFix/>
          </a:blip>
          <a:srcRect/>
          <a:stretch/>
        </p:blipFill>
        <p:spPr>
          <a:xfrm>
            <a:off x="-1" y="2514600"/>
            <a:ext cx="11827565" cy="4270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2"/>
          <p:cNvSpPr txBox="1">
            <a:spLocks noGrp="1"/>
          </p:cNvSpPr>
          <p:nvPr>
            <p:ph type="title"/>
          </p:nvPr>
        </p:nvSpPr>
        <p:spPr>
          <a:xfrm>
            <a:off x="1030355" y="0"/>
            <a:ext cx="9187071" cy="79513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Book Antiqua"/>
              <a:buNone/>
            </a:pPr>
            <a:r>
              <a:rPr lang="fr-FR">
                <a:latin typeface="Book Antiqua"/>
                <a:ea typeface="Book Antiqua"/>
                <a:cs typeface="Book Antiqua"/>
                <a:sym typeface="Book Antiqua"/>
              </a:rPr>
              <a:t>L'histoire de l'école Mario Pluchinotta</a:t>
            </a:r>
            <a:endParaRPr>
              <a:latin typeface="Book Antiqua"/>
              <a:ea typeface="Book Antiqua"/>
              <a:cs typeface="Book Antiqua"/>
              <a:sym typeface="Book Antiqua"/>
            </a:endParaRPr>
          </a:p>
        </p:txBody>
      </p:sp>
      <p:sp>
        <p:nvSpPr>
          <p:cNvPr id="92" name="Google Shape;92;p2"/>
          <p:cNvSpPr txBox="1">
            <a:spLocks noGrp="1"/>
          </p:cNvSpPr>
          <p:nvPr>
            <p:ph type="body" idx="1"/>
          </p:nvPr>
        </p:nvSpPr>
        <p:spPr>
          <a:xfrm>
            <a:off x="815007" y="934279"/>
            <a:ext cx="10899913" cy="6897756"/>
          </a:xfrm>
          <a:prstGeom prst="rect">
            <a:avLst/>
          </a:prstGeom>
          <a:noFill/>
          <a:ln>
            <a:noFill/>
          </a:ln>
        </p:spPr>
        <p:txBody>
          <a:bodyPr spcFirstLastPara="1" wrap="square" lIns="91425" tIns="45700" rIns="91425" bIns="45700" anchor="t" anchorCtr="0">
            <a:normAutofit/>
          </a:bodyPr>
          <a:lstStyle/>
          <a:p>
            <a:pPr marL="228600" lvl="0" indent="-228600" algn="just" rtl="0">
              <a:lnSpc>
                <a:spcPct val="90000"/>
              </a:lnSpc>
              <a:spcBef>
                <a:spcPts val="0"/>
              </a:spcBef>
              <a:spcAft>
                <a:spcPts val="0"/>
              </a:spcAft>
              <a:buClr>
                <a:schemeClr val="dk1"/>
              </a:buClr>
              <a:buSzPts val="2400"/>
              <a:buChar char="•"/>
            </a:pPr>
            <a:r>
              <a:rPr lang="fr-FR" sz="2400">
                <a:latin typeface="Book Antiqua"/>
                <a:ea typeface="Book Antiqua"/>
                <a:cs typeface="Book Antiqua"/>
                <a:sym typeface="Book Antiqua"/>
              </a:rPr>
              <a:t>Le collège d'État Mario Pluchinotta compte environ 800 élèves et 60 professeurs. Fondée comme résidence secondaire de l'école Tremestieri, elle devient indépendante au début des années 1970. Le nom de l'école est dû à la famille Pluchinotta qui a fait don du terrain sur lequel se trouve le bâtiment,à Sant'Agata Li Battiati. En 1984, l'institut est dédié à Mario Pluchinotta. Un garçon, décédé à l'âge de 26 ans, qui s'est démarqué par son engagement et son aide auprès des plus démunis. Aujourd'hui notre école, en plus de l'activité didactique assurée par le ministère de l'Éducation, offre à tous les élèves la possibilité de se consacrer à divers projets. En effet, chaque année, des cours et ateliers pédagogiques sont organisés. Du théâtre, à la musique, au volley-ball et au cours de journalisme. Dans ces moments-là, nous, les élèves, pouvons nous comparer aux élèves des autres classes et nous pouvons nous impliquer à la première personne.</a:t>
            </a:r>
            <a:endParaRPr sz="2400">
              <a:latin typeface="Book Antiqua"/>
              <a:ea typeface="Book Antiqua"/>
              <a:cs typeface="Book Antiqua"/>
              <a:sym typeface="Book Antiqua"/>
            </a:endParaRPr>
          </a:p>
        </p:txBody>
      </p:sp>
      <p:pic>
        <p:nvPicPr>
          <p:cNvPr id="93" name="Google Shape;93;p2"/>
          <p:cNvPicPr preferRelativeResize="0"/>
          <p:nvPr/>
        </p:nvPicPr>
        <p:blipFill rotWithShape="1">
          <a:blip r:embed="rId3">
            <a:alphaModFix/>
          </a:blip>
          <a:srcRect/>
          <a:stretch/>
        </p:blipFill>
        <p:spPr>
          <a:xfrm>
            <a:off x="8299174" y="5009321"/>
            <a:ext cx="3289852" cy="1828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3"/>
          <p:cNvSpPr txBox="1">
            <a:spLocks noGrp="1"/>
          </p:cNvSpPr>
          <p:nvPr>
            <p:ph type="title"/>
          </p:nvPr>
        </p:nvSpPr>
        <p:spPr>
          <a:xfrm>
            <a:off x="839788" y="156990"/>
            <a:ext cx="10515600" cy="8239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Book Antiqua"/>
              <a:buNone/>
            </a:pPr>
            <a:r>
              <a:rPr lang="fr-FR">
                <a:latin typeface="Book Antiqua"/>
                <a:ea typeface="Book Antiqua"/>
                <a:cs typeface="Book Antiqua"/>
                <a:sym typeface="Book Antiqua"/>
              </a:rPr>
              <a:t>Les parcours pédagogiques à choisir</a:t>
            </a:r>
            <a:endParaRPr>
              <a:latin typeface="Book Antiqua"/>
              <a:ea typeface="Book Antiqua"/>
              <a:cs typeface="Book Antiqua"/>
              <a:sym typeface="Book Antiqua"/>
            </a:endParaRPr>
          </a:p>
        </p:txBody>
      </p:sp>
      <p:sp>
        <p:nvSpPr>
          <p:cNvPr id="99" name="Google Shape;99;p3"/>
          <p:cNvSpPr txBox="1">
            <a:spLocks noGrp="1"/>
          </p:cNvSpPr>
          <p:nvPr>
            <p:ph type="body" idx="1"/>
          </p:nvPr>
        </p:nvSpPr>
        <p:spPr>
          <a:xfrm>
            <a:off x="730458" y="908397"/>
            <a:ext cx="5157787" cy="823912"/>
          </a:xfrm>
          <a:prstGeom prst="rect">
            <a:avLst/>
          </a:prstGeom>
          <a:noFill/>
          <a:ln>
            <a:noFill/>
          </a:ln>
        </p:spPr>
        <p:txBody>
          <a:bodyPr spcFirstLastPara="1" wrap="square" lIns="91425" tIns="45700" rIns="91425" bIns="45700" anchor="b" anchorCtr="0">
            <a:normAutofit lnSpcReduction="10000"/>
          </a:bodyPr>
          <a:lstStyle/>
          <a:p>
            <a:pPr marL="0" lvl="0" indent="0" algn="l" rtl="0">
              <a:lnSpc>
                <a:spcPct val="90000"/>
              </a:lnSpc>
              <a:spcBef>
                <a:spcPts val="0"/>
              </a:spcBef>
              <a:spcAft>
                <a:spcPts val="0"/>
              </a:spcAft>
              <a:buClr>
                <a:schemeClr val="dk1"/>
              </a:buClr>
              <a:buSzPts val="2400"/>
              <a:buNone/>
            </a:pPr>
            <a:endParaRPr>
              <a:latin typeface="Book Antiqua"/>
              <a:ea typeface="Book Antiqua"/>
              <a:cs typeface="Book Antiqua"/>
              <a:sym typeface="Book Antiqua"/>
            </a:endParaRPr>
          </a:p>
          <a:p>
            <a:pPr marL="0" lvl="0" indent="0" algn="l" rtl="0">
              <a:lnSpc>
                <a:spcPct val="90000"/>
              </a:lnSpc>
              <a:spcBef>
                <a:spcPts val="1000"/>
              </a:spcBef>
              <a:spcAft>
                <a:spcPts val="0"/>
              </a:spcAft>
              <a:buClr>
                <a:schemeClr val="dk1"/>
              </a:buClr>
              <a:buSzPts val="2400"/>
              <a:buNone/>
            </a:pPr>
            <a:r>
              <a:rPr lang="fr-FR">
                <a:latin typeface="Book Antiqua"/>
                <a:ea typeface="Book Antiqua"/>
                <a:cs typeface="Book Antiqua"/>
                <a:sym typeface="Book Antiqua"/>
              </a:rPr>
              <a:t>Le course de langue-scientifique</a:t>
            </a:r>
            <a:endParaRPr>
              <a:latin typeface="Book Antiqua"/>
              <a:ea typeface="Book Antiqua"/>
              <a:cs typeface="Book Antiqua"/>
              <a:sym typeface="Book Antiqua"/>
            </a:endParaRPr>
          </a:p>
        </p:txBody>
      </p:sp>
      <p:sp>
        <p:nvSpPr>
          <p:cNvPr id="100" name="Google Shape;100;p3"/>
          <p:cNvSpPr txBox="1">
            <a:spLocks noGrp="1"/>
          </p:cNvSpPr>
          <p:nvPr>
            <p:ph type="body" idx="2"/>
          </p:nvPr>
        </p:nvSpPr>
        <p:spPr>
          <a:xfrm>
            <a:off x="611188" y="1742662"/>
            <a:ext cx="5157787" cy="3684588"/>
          </a:xfrm>
          <a:prstGeom prst="rect">
            <a:avLst/>
          </a:prstGeom>
          <a:noFill/>
          <a:ln>
            <a:noFill/>
          </a:ln>
        </p:spPr>
        <p:txBody>
          <a:bodyPr spcFirstLastPara="1" wrap="square" lIns="91425" tIns="45700" rIns="91425" bIns="45700" anchor="t" anchorCtr="0">
            <a:normAutofit fontScale="85000" lnSpcReduction="20000"/>
          </a:bodyPr>
          <a:lstStyle/>
          <a:p>
            <a:pPr marL="228600" lvl="0" indent="-228600" algn="just" rtl="0">
              <a:lnSpc>
                <a:spcPct val="90000"/>
              </a:lnSpc>
              <a:spcBef>
                <a:spcPts val="0"/>
              </a:spcBef>
              <a:spcAft>
                <a:spcPts val="0"/>
              </a:spcAft>
              <a:buClr>
                <a:schemeClr val="dk1"/>
              </a:buClr>
              <a:buSzPct val="100000"/>
              <a:buChar char="•"/>
            </a:pPr>
            <a:r>
              <a:rPr lang="fr-FR">
                <a:latin typeface="Book Antiqua"/>
                <a:ea typeface="Book Antiqua"/>
                <a:cs typeface="Book Antiqua"/>
                <a:sym typeface="Book Antiqua"/>
              </a:rPr>
              <a:t>Deux traits principaux sont renforcés dans le cursus linguistique-scientifique : Langues et sciences. La langue qui est renforcée est l'anglais, grâce aux cours entièrement en anglais grâce non seulement aux professeurs qui connaissent la langue mais aussi grâce aux locuteurs natifs de la British School. Au lieu . Le renforcement des Sciences se fait grâce au professeur de sciences et grâce au laboratoire</a:t>
            </a:r>
            <a:endParaRPr>
              <a:latin typeface="Book Antiqua"/>
              <a:ea typeface="Book Antiqua"/>
              <a:cs typeface="Book Antiqua"/>
              <a:sym typeface="Book Antiqua"/>
            </a:endParaRPr>
          </a:p>
        </p:txBody>
      </p:sp>
      <p:sp>
        <p:nvSpPr>
          <p:cNvPr id="101" name="Google Shape;101;p3"/>
          <p:cNvSpPr txBox="1">
            <a:spLocks noGrp="1"/>
          </p:cNvSpPr>
          <p:nvPr>
            <p:ph type="body" idx="3"/>
          </p:nvPr>
        </p:nvSpPr>
        <p:spPr>
          <a:xfrm>
            <a:off x="6169024" y="888933"/>
            <a:ext cx="5183188" cy="823912"/>
          </a:xfrm>
          <a:prstGeom prst="rect">
            <a:avLst/>
          </a:prstGeom>
          <a:noFill/>
          <a:ln>
            <a:noFill/>
          </a:ln>
        </p:spPr>
        <p:txBody>
          <a:bodyPr spcFirstLastPara="1" wrap="square" lIns="91425" tIns="45700" rIns="91425" bIns="45700" anchor="b" anchorCtr="0">
            <a:normAutofit lnSpcReduction="10000"/>
          </a:bodyPr>
          <a:lstStyle/>
          <a:p>
            <a:pPr marL="0" lvl="0" indent="0" algn="l" rtl="0">
              <a:lnSpc>
                <a:spcPct val="90000"/>
              </a:lnSpc>
              <a:spcBef>
                <a:spcPts val="0"/>
              </a:spcBef>
              <a:spcAft>
                <a:spcPts val="0"/>
              </a:spcAft>
              <a:buClr>
                <a:schemeClr val="dk1"/>
              </a:buClr>
              <a:buSzPts val="2400"/>
              <a:buNone/>
            </a:pPr>
            <a:r>
              <a:rPr lang="fr-FR">
                <a:latin typeface="Book Antiqua"/>
                <a:ea typeface="Book Antiqua"/>
                <a:cs typeface="Book Antiqua"/>
                <a:sym typeface="Book Antiqua"/>
              </a:rPr>
              <a:t>Le course  musical</a:t>
            </a:r>
            <a:endParaRPr/>
          </a:p>
        </p:txBody>
      </p:sp>
      <p:sp>
        <p:nvSpPr>
          <p:cNvPr id="102" name="Google Shape;102;p3"/>
          <p:cNvSpPr txBox="1">
            <a:spLocks noGrp="1"/>
          </p:cNvSpPr>
          <p:nvPr>
            <p:ph type="body" idx="4"/>
          </p:nvPr>
        </p:nvSpPr>
        <p:spPr>
          <a:xfrm>
            <a:off x="6169024" y="1742662"/>
            <a:ext cx="5183188" cy="3684588"/>
          </a:xfrm>
          <a:prstGeom prst="rect">
            <a:avLst/>
          </a:prstGeom>
          <a:noFill/>
          <a:ln>
            <a:noFill/>
          </a:ln>
        </p:spPr>
        <p:txBody>
          <a:bodyPr spcFirstLastPara="1" wrap="square" lIns="91425" tIns="45700" rIns="91425" bIns="45700" anchor="t" anchorCtr="0">
            <a:normAutofit fontScale="85000" lnSpcReduction="20000"/>
          </a:bodyPr>
          <a:lstStyle/>
          <a:p>
            <a:pPr marL="228600" lvl="0" indent="-228600" algn="just" rtl="0">
              <a:lnSpc>
                <a:spcPct val="90000"/>
              </a:lnSpc>
              <a:spcBef>
                <a:spcPts val="0"/>
              </a:spcBef>
              <a:spcAft>
                <a:spcPts val="0"/>
              </a:spcAft>
              <a:buClr>
                <a:schemeClr val="dk1"/>
              </a:buClr>
              <a:buSzPct val="100000"/>
              <a:buChar char="•"/>
            </a:pPr>
            <a:r>
              <a:rPr lang="fr-FR">
                <a:latin typeface="Book Antiqua"/>
                <a:ea typeface="Book Antiqua"/>
                <a:cs typeface="Book Antiqua"/>
                <a:sym typeface="Book Antiqua"/>
              </a:rPr>
              <a:t>Dans le cours de musique, au contraire, l'utilisation de l'instrument de musique est renforcée, cela se produit évidemment dans l'après-midiLes principaux instruments sont la clarinette, le piano, le cor d'harmonie</a:t>
            </a:r>
            <a:endParaRPr>
              <a:latin typeface="Book Antiqua"/>
              <a:ea typeface="Book Antiqua"/>
              <a:cs typeface="Book Antiqua"/>
              <a:sym typeface="Book Antiqua"/>
            </a:endParaRPr>
          </a:p>
        </p:txBody>
      </p:sp>
      <p:pic>
        <p:nvPicPr>
          <p:cNvPr id="103" name="Google Shape;103;p3"/>
          <p:cNvPicPr preferRelativeResize="0"/>
          <p:nvPr/>
        </p:nvPicPr>
        <p:blipFill rotWithShape="1">
          <a:blip r:embed="rId3">
            <a:alphaModFix/>
          </a:blip>
          <a:srcRect/>
          <a:stretch/>
        </p:blipFill>
        <p:spPr>
          <a:xfrm>
            <a:off x="5888245" y="3952874"/>
            <a:ext cx="2712138" cy="2345635"/>
          </a:xfrm>
          <a:prstGeom prst="rect">
            <a:avLst/>
          </a:prstGeom>
          <a:noFill/>
          <a:ln>
            <a:noFill/>
          </a:ln>
        </p:spPr>
      </p:pic>
      <p:pic>
        <p:nvPicPr>
          <p:cNvPr id="104" name="Google Shape;104;p3"/>
          <p:cNvPicPr preferRelativeResize="0"/>
          <p:nvPr/>
        </p:nvPicPr>
        <p:blipFill rotWithShape="1">
          <a:blip r:embed="rId4">
            <a:alphaModFix/>
          </a:blip>
          <a:srcRect/>
          <a:stretch/>
        </p:blipFill>
        <p:spPr>
          <a:xfrm>
            <a:off x="8719653" y="3932758"/>
            <a:ext cx="3223800" cy="276825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4"/>
          <p:cNvSpPr txBox="1">
            <a:spLocks noGrp="1"/>
          </p:cNvSpPr>
          <p:nvPr>
            <p:ph type="title"/>
          </p:nvPr>
        </p:nvSpPr>
        <p:spPr>
          <a:xfrm>
            <a:off x="838200" y="76890"/>
            <a:ext cx="10515600" cy="89714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Book Antiqua"/>
              <a:buNone/>
            </a:pPr>
            <a:r>
              <a:rPr lang="fr-FR">
                <a:latin typeface="Book Antiqua"/>
                <a:ea typeface="Book Antiqua"/>
                <a:cs typeface="Book Antiqua"/>
                <a:sym typeface="Book Antiqua"/>
              </a:rPr>
              <a:t>Activités extra-scolaires</a:t>
            </a:r>
            <a:endParaRPr>
              <a:latin typeface="Book Antiqua"/>
              <a:ea typeface="Book Antiqua"/>
              <a:cs typeface="Book Antiqua"/>
              <a:sym typeface="Book Antiqua"/>
            </a:endParaRPr>
          </a:p>
        </p:txBody>
      </p:sp>
      <p:sp>
        <p:nvSpPr>
          <p:cNvPr id="110" name="Google Shape;110;p4"/>
          <p:cNvSpPr txBox="1">
            <a:spLocks noGrp="1"/>
          </p:cNvSpPr>
          <p:nvPr>
            <p:ph type="body" idx="1"/>
          </p:nvPr>
        </p:nvSpPr>
        <p:spPr>
          <a:xfrm>
            <a:off x="838200" y="912812"/>
            <a:ext cx="3813313" cy="5868298"/>
          </a:xfrm>
          <a:prstGeom prst="rect">
            <a:avLst/>
          </a:prstGeom>
          <a:noFill/>
          <a:ln>
            <a:noFill/>
          </a:ln>
        </p:spPr>
        <p:txBody>
          <a:bodyPr spcFirstLastPara="1" wrap="square" lIns="91425" tIns="45700" rIns="91425" bIns="45700" anchor="t" anchorCtr="0">
            <a:normAutofit fontScale="70000" lnSpcReduction="20000"/>
          </a:bodyPr>
          <a:lstStyle/>
          <a:p>
            <a:pPr marL="228600" lvl="0" indent="-228600" algn="l" rtl="0">
              <a:lnSpc>
                <a:spcPct val="90000"/>
              </a:lnSpc>
              <a:spcBef>
                <a:spcPts val="0"/>
              </a:spcBef>
              <a:spcAft>
                <a:spcPts val="0"/>
              </a:spcAft>
              <a:buClr>
                <a:schemeClr val="dk1"/>
              </a:buClr>
              <a:buSzPct val="100000"/>
              <a:buChar char="•"/>
            </a:pPr>
            <a:r>
              <a:rPr lang="fr-FR">
                <a:latin typeface="Book Antiqua"/>
                <a:ea typeface="Book Antiqua"/>
                <a:cs typeface="Book Antiqua"/>
                <a:sym typeface="Book Antiqua"/>
              </a:rPr>
              <a:t>A l'école Mario Pluchinotta pendant l’après-midi  de nombreuses activités extra-scolaires optionnelles ont lieu. En tant que cours extra-scolaires nous avons par exemple le projet "Rugby" ou plutôt "San Gregorio" des entraîneurs de rugby viennent nous faire apprendre à jouer, ces cours ont lieu pendant les heures d'éducation physique dans notre grand gymnase, les cours que nous avons pendant les heures de classe sont limités mais si vous souhaitez continuer le projet rugby vous devez vous inscrire et les cours auront lieu l'après-midi sur le terrain de Molov. En plus du projet rugby, nous avons également des projets pour récupérer les sujets dans lesquels il y a des difficultés qui se produisent également l'après-midi</a:t>
            </a:r>
            <a:endParaRPr>
              <a:latin typeface="Book Antiqua"/>
              <a:ea typeface="Book Antiqua"/>
              <a:cs typeface="Book Antiqua"/>
              <a:sym typeface="Book Antiqua"/>
            </a:endParaRPr>
          </a:p>
        </p:txBody>
      </p:sp>
      <p:pic>
        <p:nvPicPr>
          <p:cNvPr id="111" name="Google Shape;111;p4"/>
          <p:cNvPicPr preferRelativeResize="0"/>
          <p:nvPr/>
        </p:nvPicPr>
        <p:blipFill rotWithShape="1">
          <a:blip r:embed="rId3">
            <a:alphaModFix/>
          </a:blip>
          <a:srcRect/>
          <a:stretch/>
        </p:blipFill>
        <p:spPr>
          <a:xfrm>
            <a:off x="5307496" y="912813"/>
            <a:ext cx="3364810" cy="2143126"/>
          </a:xfrm>
          <a:prstGeom prst="rect">
            <a:avLst/>
          </a:prstGeom>
          <a:noFill/>
          <a:ln>
            <a:noFill/>
          </a:ln>
        </p:spPr>
      </p:pic>
      <p:pic>
        <p:nvPicPr>
          <p:cNvPr id="112" name="Google Shape;112;p4"/>
          <p:cNvPicPr preferRelativeResize="0"/>
          <p:nvPr/>
        </p:nvPicPr>
        <p:blipFill rotWithShape="1">
          <a:blip r:embed="rId4">
            <a:alphaModFix/>
          </a:blip>
          <a:srcRect/>
          <a:stretch/>
        </p:blipFill>
        <p:spPr>
          <a:xfrm>
            <a:off x="9109629" y="76890"/>
            <a:ext cx="2857500" cy="2143125"/>
          </a:xfrm>
          <a:prstGeom prst="rect">
            <a:avLst/>
          </a:prstGeom>
          <a:noFill/>
          <a:ln>
            <a:noFill/>
          </a:ln>
        </p:spPr>
      </p:pic>
      <p:pic>
        <p:nvPicPr>
          <p:cNvPr id="113" name="Google Shape;113;p4"/>
          <p:cNvPicPr preferRelativeResize="0"/>
          <p:nvPr/>
        </p:nvPicPr>
        <p:blipFill rotWithShape="1">
          <a:blip r:embed="rId5">
            <a:alphaModFix/>
          </a:blip>
          <a:srcRect/>
          <a:stretch/>
        </p:blipFill>
        <p:spPr>
          <a:xfrm>
            <a:off x="8818702" y="2505075"/>
            <a:ext cx="3148427" cy="1847850"/>
          </a:xfrm>
          <a:prstGeom prst="rect">
            <a:avLst/>
          </a:prstGeom>
          <a:noFill/>
          <a:ln>
            <a:noFill/>
          </a:ln>
        </p:spPr>
      </p:pic>
      <p:pic>
        <p:nvPicPr>
          <p:cNvPr id="114" name="Google Shape;114;p4"/>
          <p:cNvPicPr preferRelativeResize="0"/>
          <p:nvPr/>
        </p:nvPicPr>
        <p:blipFill rotWithShape="1">
          <a:blip r:embed="rId6">
            <a:alphaModFix/>
          </a:blip>
          <a:srcRect/>
          <a:stretch/>
        </p:blipFill>
        <p:spPr>
          <a:xfrm>
            <a:off x="5307496" y="3429000"/>
            <a:ext cx="2466975" cy="1847850"/>
          </a:xfrm>
          <a:prstGeom prst="rect">
            <a:avLst/>
          </a:prstGeom>
          <a:noFill/>
          <a:ln>
            <a:noFill/>
          </a:ln>
        </p:spPr>
      </p:pic>
      <p:pic>
        <p:nvPicPr>
          <p:cNvPr id="115" name="Google Shape;115;p4"/>
          <p:cNvPicPr preferRelativeResize="0"/>
          <p:nvPr/>
        </p:nvPicPr>
        <p:blipFill rotWithShape="1">
          <a:blip r:embed="rId7">
            <a:alphaModFix/>
          </a:blip>
          <a:srcRect/>
          <a:stretch/>
        </p:blipFill>
        <p:spPr>
          <a:xfrm>
            <a:off x="8219662" y="4547556"/>
            <a:ext cx="3603972" cy="217309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Book Antiqua"/>
              <a:buNone/>
            </a:pPr>
            <a:r>
              <a:rPr lang="fr-FR">
                <a:latin typeface="Book Antiqua"/>
                <a:ea typeface="Book Antiqua"/>
                <a:cs typeface="Book Antiqua"/>
                <a:sym typeface="Book Antiqua"/>
              </a:rPr>
              <a:t>   Le projet Erasmus</a:t>
            </a:r>
            <a:endParaRPr/>
          </a:p>
        </p:txBody>
      </p:sp>
      <p:sp>
        <p:nvSpPr>
          <p:cNvPr id="121" name="Google Shape;121;p5"/>
          <p:cNvSpPr txBox="1">
            <a:spLocks noGrp="1"/>
          </p:cNvSpPr>
          <p:nvPr>
            <p:ph type="body" idx="1"/>
          </p:nvPr>
        </p:nvSpPr>
        <p:spPr>
          <a:xfrm>
            <a:off x="738809" y="2492100"/>
            <a:ext cx="10515600" cy="4913105"/>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000000"/>
              </a:buClr>
              <a:buSzPts val="2800"/>
              <a:buChar char="•"/>
            </a:pPr>
            <a:r>
              <a:rPr lang="fr-FR" b="0" i="0">
                <a:solidFill>
                  <a:srgbClr val="000000"/>
                </a:solidFill>
                <a:latin typeface="Book Antiqua"/>
                <a:ea typeface="Book Antiqua"/>
                <a:cs typeface="Book Antiqua"/>
                <a:sym typeface="Book Antiqua"/>
              </a:rPr>
              <a:t> Welcome, my friend » est le nom du projet présenté par l'école dans le cadre du programme communautaire Erasmus. Les objectifs principaux du projet concernent le perfectionnement professionnel dans le but d'une plus grande internationalisation du système d'enseignement de notre école. A la fin du projet une représentation théâtrale sera mise en place en italien, anglais et français</a:t>
            </a:r>
            <a:endParaRPr b="0" i="0">
              <a:solidFill>
                <a:srgbClr val="000000"/>
              </a:solidFill>
              <a:latin typeface="Book Antiqua"/>
              <a:ea typeface="Book Antiqua"/>
              <a:cs typeface="Book Antiqua"/>
              <a:sym typeface="Book Antiqua"/>
            </a:endParaRPr>
          </a:p>
        </p:txBody>
      </p:sp>
      <p:pic>
        <p:nvPicPr>
          <p:cNvPr id="122" name="Google Shape;122;p5"/>
          <p:cNvPicPr preferRelativeResize="0"/>
          <p:nvPr/>
        </p:nvPicPr>
        <p:blipFill rotWithShape="1">
          <a:blip r:embed="rId3">
            <a:alphaModFix/>
          </a:blip>
          <a:srcRect/>
          <a:stretch/>
        </p:blipFill>
        <p:spPr>
          <a:xfrm>
            <a:off x="8875644" y="212896"/>
            <a:ext cx="2753138" cy="2430912"/>
          </a:xfrm>
          <a:prstGeom prst="rect">
            <a:avLst/>
          </a:prstGeom>
          <a:noFill/>
          <a:ln>
            <a:noFill/>
          </a:ln>
        </p:spPr>
      </p:pic>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493</Words>
  <Application>Microsoft Office PowerPoint</Application>
  <PresentationFormat>Personalizzato</PresentationFormat>
  <Paragraphs>15</Paragraphs>
  <Slides>5</Slides>
  <Notes>5</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5</vt:i4>
      </vt:variant>
    </vt:vector>
  </HeadingPairs>
  <TitlesOfParts>
    <vt:vector size="9" baseType="lpstr">
      <vt:lpstr>Arial</vt:lpstr>
      <vt:lpstr>Book Antiqua</vt:lpstr>
      <vt:lpstr>Calibri</vt:lpstr>
      <vt:lpstr>Tema di Office</vt:lpstr>
      <vt:lpstr>L'école Mario Pluchinotta</vt:lpstr>
      <vt:lpstr>L'histoire de l'école Mario Pluchinotta</vt:lpstr>
      <vt:lpstr>Les parcours pédagogiques à choisir</vt:lpstr>
      <vt:lpstr>Activités extra-scolaires</vt:lpstr>
      <vt:lpstr>   Le projet Erasmus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L'école Mario Pluchinotta</dc:title>
  <dc:creator>Alessandra Di Mauro</dc:creator>
  <cp:lastModifiedBy>utente</cp:lastModifiedBy>
  <cp:revision>1</cp:revision>
  <dcterms:created xsi:type="dcterms:W3CDTF">2022-01-07T18:41:08Z</dcterms:created>
  <dcterms:modified xsi:type="dcterms:W3CDTF">2022-01-29T18:12:50Z</dcterms:modified>
</cp:coreProperties>
</file>